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7"/>
  </p:notesMasterIdLst>
  <p:sldIdLst>
    <p:sldId id="390" r:id="rId3"/>
    <p:sldId id="1763" r:id="rId4"/>
    <p:sldId id="1767" r:id="rId5"/>
    <p:sldId id="931" r:id="rId6"/>
    <p:sldId id="1774" r:id="rId7"/>
    <p:sldId id="1773" r:id="rId8"/>
    <p:sldId id="929" r:id="rId9"/>
    <p:sldId id="1764" r:id="rId10"/>
    <p:sldId id="1777" r:id="rId11"/>
    <p:sldId id="925" r:id="rId12"/>
    <p:sldId id="1778" r:id="rId13"/>
    <p:sldId id="1772" r:id="rId14"/>
    <p:sldId id="1779" r:id="rId15"/>
    <p:sldId id="1781" r:id="rId16"/>
    <p:sldId id="1780" r:id="rId17"/>
    <p:sldId id="1768" r:id="rId18"/>
    <p:sldId id="1775" r:id="rId19"/>
    <p:sldId id="1782" r:id="rId20"/>
    <p:sldId id="1783" r:id="rId21"/>
    <p:sldId id="1776" r:id="rId22"/>
    <p:sldId id="1771" r:id="rId23"/>
    <p:sldId id="1765" r:id="rId24"/>
    <p:sldId id="1761" r:id="rId25"/>
    <p:sldId id="932" r:id="rId2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A6AC97-7080-C76C-9F26-9704BC048A67}" name="Wilson, Katherine T" initials="WT" userId="S::katherine.t.wilson@hud.gov::667698de-6e08-463b-a8c3-09bfb8d77f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eeler, Derreck" initials="WD" lastIdx="1" clrIdx="0">
    <p:extLst>
      <p:ext uri="{19B8F6BF-5375-455C-9EA6-DF929625EA0E}">
        <p15:presenceInfo xmlns:p15="http://schemas.microsoft.com/office/powerpoint/2012/main" userId="S::Derreck.Wheeler@hud.gov::e27a93a0-79f1-477c-8ed9-77c7fc6315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FBA6E-E0E8-34EF-6868-5D8724C1714A}" v="41" dt="2024-04-30T15:47:15.189"/>
    <p1510:client id="{1902052C-5B74-4E67-BD1D-9134762BE2A9}" v="397" dt="2024-04-29T19:37:55.646"/>
    <p1510:client id="{952A4ADD-92A0-04F6-3A34-408803B875BC}" v="2001" dt="2024-04-29T16:57:33.729"/>
    <p1510:client id="{A665A098-424E-FFB5-A759-05521CC7DB0A}" v="14" dt="2024-04-30T17:00:44.625"/>
    <p1510:client id="{A9B2916F-8D38-0537-49D6-A0E4D2E55095}" v="404" dt="2024-04-30T15:33:35.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C2EFCB5-F766-43B8-A646-E5E5F5A1ABD5}" type="datetimeFigureOut">
              <a:rPr lang="en-US" smtClean="0"/>
              <a:t>4/30/2024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7E844E5-F33C-41E8-9879-78F46CC4B485}" type="slidenum">
              <a:rPr lang="en-US" smtClean="0"/>
              <a:t>‹#›</a:t>
            </a:fld>
            <a:endParaRPr lang="en-US"/>
          </a:p>
        </p:txBody>
      </p:sp>
    </p:spTree>
    <p:extLst>
      <p:ext uri="{BB962C8B-B14F-4D97-AF65-F5344CB8AC3E}">
        <p14:creationId xmlns:p14="http://schemas.microsoft.com/office/powerpoint/2010/main" val="1981374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D10563B-53CF-4E94-9D94-4BE257EFBBE7}" type="slidenum">
              <a:rPr lang="en-US" smtClean="0">
                <a:latin typeface="Times New Roman" charset="0"/>
              </a:rPr>
              <a:pPr/>
              <a:t>1</a:t>
            </a:fld>
            <a:endParaRPr lang="en-US">
              <a:latin typeface="Times New Roman" charset="0"/>
            </a:endParaRPr>
          </a:p>
        </p:txBody>
      </p:sp>
      <p:sp>
        <p:nvSpPr>
          <p:cNvPr id="102403" name="Rectangle 2"/>
          <p:cNvSpPr>
            <a:spLocks noGrp="1" noRot="1" noChangeAspect="1" noChangeArrowheads="1" noTextEdit="1"/>
          </p:cNvSpPr>
          <p:nvPr>
            <p:ph type="sldImg"/>
          </p:nvPr>
        </p:nvSpPr>
        <p:spPr>
          <a:xfrm>
            <a:off x="442913" y="711200"/>
            <a:ext cx="6303962" cy="3546475"/>
          </a:xfrm>
          <a:ln/>
        </p:spPr>
      </p:sp>
      <p:sp>
        <p:nvSpPr>
          <p:cNvPr id="102404" name="Rectangle 3"/>
          <p:cNvSpPr>
            <a:spLocks noGrp="1" noChangeArrowheads="1"/>
          </p:cNvSpPr>
          <p:nvPr>
            <p:ph type="body" idx="1"/>
          </p:nvPr>
        </p:nvSpPr>
        <p:spPr>
          <a:xfrm>
            <a:off x="1116869" y="4344247"/>
            <a:ext cx="5104753" cy="4657782"/>
          </a:xfrm>
          <a:noFill/>
          <a:ln/>
        </p:spPr>
        <p:txBody>
          <a:bodyPr/>
          <a:lstStyle/>
          <a:p>
            <a:pPr>
              <a:tabLst>
                <a:tab pos="239790" algn="l"/>
              </a:tabLst>
            </a:pPr>
            <a:endParaRPr lang="en-US">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OMB notice re: extensions?</a:t>
            </a:r>
          </a:p>
        </p:txBody>
      </p:sp>
      <p:sp>
        <p:nvSpPr>
          <p:cNvPr id="4" name="Slide Number Placeholder 3"/>
          <p:cNvSpPr>
            <a:spLocks noGrp="1"/>
          </p:cNvSpPr>
          <p:nvPr>
            <p:ph type="sldNum" sz="quarter" idx="5"/>
          </p:nvPr>
        </p:nvSpPr>
        <p:spPr/>
        <p:txBody>
          <a:bodyPr/>
          <a:lstStyle/>
          <a:p>
            <a:fld id="{E0FB606A-9456-40C7-A541-F352E433EC96}" type="slidenum">
              <a:rPr lang="en-US" smtClean="0"/>
              <a:t>4</a:t>
            </a:fld>
            <a:endParaRPr lang="en-US"/>
          </a:p>
        </p:txBody>
      </p:sp>
    </p:spTree>
    <p:extLst>
      <p:ext uri="{BB962C8B-B14F-4D97-AF65-F5344CB8AC3E}">
        <p14:creationId xmlns:p14="http://schemas.microsoft.com/office/powerpoint/2010/main" val="339286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OMB notice re: extensions?</a:t>
            </a:r>
          </a:p>
        </p:txBody>
      </p:sp>
      <p:sp>
        <p:nvSpPr>
          <p:cNvPr id="4" name="Slide Number Placeholder 3"/>
          <p:cNvSpPr>
            <a:spLocks noGrp="1"/>
          </p:cNvSpPr>
          <p:nvPr>
            <p:ph type="sldNum" sz="quarter" idx="5"/>
          </p:nvPr>
        </p:nvSpPr>
        <p:spPr/>
        <p:txBody>
          <a:bodyPr/>
          <a:lstStyle/>
          <a:p>
            <a:fld id="{E0FB606A-9456-40C7-A541-F352E433EC96}" type="slidenum">
              <a:rPr lang="en-US" smtClean="0"/>
              <a:t>5</a:t>
            </a:fld>
            <a:endParaRPr lang="en-US"/>
          </a:p>
        </p:txBody>
      </p:sp>
    </p:spTree>
    <p:extLst>
      <p:ext uri="{BB962C8B-B14F-4D97-AF65-F5344CB8AC3E}">
        <p14:creationId xmlns:p14="http://schemas.microsoft.com/office/powerpoint/2010/main" val="345917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FB606A-9456-40C7-A541-F352E433EC96}" type="slidenum">
              <a:rPr lang="en-US" smtClean="0"/>
              <a:t>6</a:t>
            </a:fld>
            <a:endParaRPr lang="en-US"/>
          </a:p>
        </p:txBody>
      </p:sp>
    </p:spTree>
    <p:extLst>
      <p:ext uri="{BB962C8B-B14F-4D97-AF65-F5344CB8AC3E}">
        <p14:creationId xmlns:p14="http://schemas.microsoft.com/office/powerpoint/2010/main" val="302672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FB606A-9456-40C7-A541-F352E433EC96}" type="slidenum">
              <a:rPr lang="en-US" smtClean="0"/>
              <a:t>7</a:t>
            </a:fld>
            <a:endParaRPr lang="en-US"/>
          </a:p>
        </p:txBody>
      </p:sp>
    </p:spTree>
    <p:extLst>
      <p:ext uri="{BB962C8B-B14F-4D97-AF65-F5344CB8AC3E}">
        <p14:creationId xmlns:p14="http://schemas.microsoft.com/office/powerpoint/2010/main" val="48804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52D7D6-AD07-4B6A-A55E-18201E498F36}"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226806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2D7D6-AD07-4B6A-A55E-18201E498F36}"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40435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2D7D6-AD07-4B6A-A55E-18201E498F36}"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129422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31091F1-626A-4DCF-9675-EB551126EC8A}"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B7B7F-1813-4928-9FCF-F45C494FDA7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70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091F1-626A-4DCF-9675-EB551126EC8A}"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B7B7F-1813-4928-9FCF-F45C494FDA70}" type="slidenum">
              <a:rPr lang="en-US" smtClean="0"/>
              <a:t>‹#›</a:t>
            </a:fld>
            <a:endParaRPr lang="en-US"/>
          </a:p>
        </p:txBody>
      </p:sp>
    </p:spTree>
    <p:extLst>
      <p:ext uri="{BB962C8B-B14F-4D97-AF65-F5344CB8AC3E}">
        <p14:creationId xmlns:p14="http://schemas.microsoft.com/office/powerpoint/2010/main" val="342189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1091F1-626A-4DCF-9675-EB551126EC8A}"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B7B7F-1813-4928-9FCF-F45C494FDA7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579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1091F1-626A-4DCF-9675-EB551126EC8A}"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B7B7F-1813-4928-9FCF-F45C494FDA70}" type="slidenum">
              <a:rPr lang="en-US" smtClean="0"/>
              <a:t>‹#›</a:t>
            </a:fld>
            <a:endParaRPr lang="en-US"/>
          </a:p>
        </p:txBody>
      </p:sp>
    </p:spTree>
    <p:extLst>
      <p:ext uri="{BB962C8B-B14F-4D97-AF65-F5344CB8AC3E}">
        <p14:creationId xmlns:p14="http://schemas.microsoft.com/office/powerpoint/2010/main" val="229708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1091F1-626A-4DCF-9675-EB551126EC8A}"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B7B7F-1813-4928-9FCF-F45C494FDA70}" type="slidenum">
              <a:rPr lang="en-US" smtClean="0"/>
              <a:t>‹#›</a:t>
            </a:fld>
            <a:endParaRPr lang="en-US"/>
          </a:p>
        </p:txBody>
      </p:sp>
    </p:spTree>
    <p:extLst>
      <p:ext uri="{BB962C8B-B14F-4D97-AF65-F5344CB8AC3E}">
        <p14:creationId xmlns:p14="http://schemas.microsoft.com/office/powerpoint/2010/main" val="105882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1091F1-626A-4DCF-9675-EB551126EC8A}"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B7B7F-1813-4928-9FCF-F45C494FDA70}" type="slidenum">
              <a:rPr lang="en-US" smtClean="0"/>
              <a:t>‹#›</a:t>
            </a:fld>
            <a:endParaRPr lang="en-US"/>
          </a:p>
        </p:txBody>
      </p:sp>
    </p:spTree>
    <p:extLst>
      <p:ext uri="{BB962C8B-B14F-4D97-AF65-F5344CB8AC3E}">
        <p14:creationId xmlns:p14="http://schemas.microsoft.com/office/powerpoint/2010/main" val="247404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1091F1-626A-4DCF-9675-EB551126EC8A}" type="datetimeFigureOut">
              <a:rPr lang="en-US" smtClean="0"/>
              <a:t>4/30/2024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33B7B7F-1813-4928-9FCF-F45C494FDA70}" type="slidenum">
              <a:rPr lang="en-US" smtClean="0"/>
              <a:t>‹#›</a:t>
            </a:fld>
            <a:endParaRPr lang="en-US"/>
          </a:p>
        </p:txBody>
      </p:sp>
    </p:spTree>
    <p:extLst>
      <p:ext uri="{BB962C8B-B14F-4D97-AF65-F5344CB8AC3E}">
        <p14:creationId xmlns:p14="http://schemas.microsoft.com/office/powerpoint/2010/main" val="3555350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31091F1-626A-4DCF-9675-EB551126EC8A}" type="datetimeFigureOut">
              <a:rPr lang="en-US" smtClean="0"/>
              <a:t>4/30/2024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3B7B7F-1813-4928-9FCF-F45C494FDA70}" type="slidenum">
              <a:rPr lang="en-US" smtClean="0"/>
              <a:t>‹#›</a:t>
            </a:fld>
            <a:endParaRPr lang="en-US"/>
          </a:p>
        </p:txBody>
      </p:sp>
    </p:spTree>
    <p:extLst>
      <p:ext uri="{BB962C8B-B14F-4D97-AF65-F5344CB8AC3E}">
        <p14:creationId xmlns:p14="http://schemas.microsoft.com/office/powerpoint/2010/main" val="359136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2D7D6-AD07-4B6A-A55E-18201E498F36}"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4281445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1091F1-626A-4DCF-9675-EB551126EC8A}"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B7B7F-1813-4928-9FCF-F45C494FDA70}" type="slidenum">
              <a:rPr lang="en-US" smtClean="0"/>
              <a:t>‹#›</a:t>
            </a:fld>
            <a:endParaRPr lang="en-US"/>
          </a:p>
        </p:txBody>
      </p:sp>
    </p:spTree>
    <p:extLst>
      <p:ext uri="{BB962C8B-B14F-4D97-AF65-F5344CB8AC3E}">
        <p14:creationId xmlns:p14="http://schemas.microsoft.com/office/powerpoint/2010/main" val="227821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091F1-626A-4DCF-9675-EB551126EC8A}"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B7B7F-1813-4928-9FCF-F45C494FDA70}" type="slidenum">
              <a:rPr lang="en-US" smtClean="0"/>
              <a:t>‹#›</a:t>
            </a:fld>
            <a:endParaRPr lang="en-US"/>
          </a:p>
        </p:txBody>
      </p:sp>
    </p:spTree>
    <p:extLst>
      <p:ext uri="{BB962C8B-B14F-4D97-AF65-F5344CB8AC3E}">
        <p14:creationId xmlns:p14="http://schemas.microsoft.com/office/powerpoint/2010/main" val="2767186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091F1-626A-4DCF-9675-EB551126EC8A}"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B7B7F-1813-4928-9FCF-F45C494FDA70}" type="slidenum">
              <a:rPr lang="en-US" smtClean="0"/>
              <a:t>‹#›</a:t>
            </a:fld>
            <a:endParaRPr lang="en-US"/>
          </a:p>
        </p:txBody>
      </p:sp>
    </p:spTree>
    <p:extLst>
      <p:ext uri="{BB962C8B-B14F-4D97-AF65-F5344CB8AC3E}">
        <p14:creationId xmlns:p14="http://schemas.microsoft.com/office/powerpoint/2010/main" val="71604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52D7D6-AD07-4B6A-A55E-18201E498F36}"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264232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52D7D6-AD07-4B6A-A55E-18201E498F36}"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339422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52D7D6-AD07-4B6A-A55E-18201E498F36}"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78039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52D7D6-AD07-4B6A-A55E-18201E498F36}"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196811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2D7D6-AD07-4B6A-A55E-18201E498F36}"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219384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2D7D6-AD07-4B6A-A55E-18201E498F36}"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134088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2D7D6-AD07-4B6A-A55E-18201E498F36}"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98E7D-A7FC-4FE4-BE20-03C40DB91021}" type="slidenum">
              <a:rPr lang="en-US" smtClean="0"/>
              <a:t>‹#›</a:t>
            </a:fld>
            <a:endParaRPr lang="en-US"/>
          </a:p>
        </p:txBody>
      </p:sp>
    </p:spTree>
    <p:extLst>
      <p:ext uri="{BB962C8B-B14F-4D97-AF65-F5344CB8AC3E}">
        <p14:creationId xmlns:p14="http://schemas.microsoft.com/office/powerpoint/2010/main" val="184686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2D7D6-AD07-4B6A-A55E-18201E498F36}" type="datetimeFigureOut">
              <a:rPr lang="en-US" smtClean="0"/>
              <a:t>4/30/2024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98E7D-A7FC-4FE4-BE20-03C40DB91021}" type="slidenum">
              <a:rPr lang="en-US" smtClean="0"/>
              <a:t>‹#›</a:t>
            </a:fld>
            <a:endParaRPr lang="en-US"/>
          </a:p>
        </p:txBody>
      </p:sp>
    </p:spTree>
    <p:extLst>
      <p:ext uri="{BB962C8B-B14F-4D97-AF65-F5344CB8AC3E}">
        <p14:creationId xmlns:p14="http://schemas.microsoft.com/office/powerpoint/2010/main" val="2604036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31091F1-626A-4DCF-9675-EB551126EC8A}" type="datetimeFigureOut">
              <a:rPr lang="en-US" smtClean="0"/>
              <a:t>4/30/2024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33B7B7F-1813-4928-9FCF-F45C494FDA7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608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bc-powerpoint.officeapps.live.com/pods/ppt.aspx?ui=en-US&amp;rs=en-US&amp;wdlor=c4E7E5591-E257-4776-B166-442672CC1D34&amp;wdenableroaming=1&amp;mscc=1&amp;wdodb=1&amp;hid=A4C323A1-B0E8-5000-59A1-20A18C4B9304.0&amp;uih=sharepointcom&amp;wdlcid=en-US&amp;jsapi=1&amp;jsapiver=v2&amp;corrid=952a4add-92a0-04f6-3a34-408803b875bc&amp;usid=952a4add-92a0-04f6-3a34-408803b875bc&amp;newsession=1&amp;sftc=1&amp;uihit=docaspx&amp;muv=1&amp;dchat=1&amp;sc=%7B%22pmo%22%3A%22https%3A%2F%2Fhudgov-my.sharepoint.com%22%2C%22pmshare%22%3Atrue%7D&amp;wdorigin=AuthPrompt.Outlook-Body.Sharing.DirectLink.Copy&amp;wdpodsurl=https%3A%2F%2Fgbc-powerpoint.officeapps.live.com%2Fpods%2F&amp;wdpopsurl=https%3A%2F%2Fgbc-powerpoint.officeapps.live.com%2F&amp;wdoverrides=devicepixelratio:1,RenderGifSlideShow:true&amp;filename=2024.06%20NwONAP%20Update.pptx&amp;filegeturlbool=true&amp;fs=6557233&amp;ro=false&amp;fastboot=true&amp;noauth=1&amp;thpanel=504&amp;sw=1084&amp;sh=451&amp;postmessagetoken=952a4add-92a0-04f6-3a34-408803b875bc#sectno-reference-1005.501" TargetMode="External"/><Relationship Id="rId2" Type="http://schemas.openxmlformats.org/officeDocument/2006/relationships/hyperlink" Target="https://gbc-powerpoint.officeapps.live.com/pods/ppt.aspx?ui=en-US&amp;rs=en-US&amp;wdlor=c4E7E5591-E257-4776-B166-442672CC1D34&amp;wdenableroaming=1&amp;mscc=1&amp;wdodb=1&amp;hid=A4C323A1-B0E8-5000-59A1-20A18C4B9304.0&amp;uih=sharepointcom&amp;wdlcid=en-US&amp;jsapi=1&amp;jsapiver=v2&amp;corrid=952a4add-92a0-04f6-3a34-408803b875bc&amp;usid=952a4add-92a0-04f6-3a34-408803b875bc&amp;newsession=1&amp;sftc=1&amp;uihit=docaspx&amp;muv=1&amp;dchat=1&amp;sc=%7B%22pmo%22%3A%22https%3A%2F%2Fhudgov-my.sharepoint.com%22%2C%22pmshare%22%3Atrue%7D&amp;wdorigin=AuthPrompt.Outlook-Body.Sharing.DirectLink.Copy&amp;wdpodsurl=https%3A%2F%2Fgbc-powerpoint.officeapps.live.com%2Fpods%2F&amp;wdpopsurl=https%3A%2F%2Fgbc-powerpoint.officeapps.live.com%2F&amp;wdoverrides=devicepixelratio:1,RenderGifSlideShow:true&amp;filename=2024.06%20NwONAP%20Update.pptx&amp;filegeturlbool=true&amp;fs=6557233&amp;ro=false&amp;fastboot=true&amp;noauth=1&amp;thpanel=504&amp;sw=1084&amp;sh=451&amp;postmessagetoken=952a4add-92a0-04f6-3a34-408803b875bc#sectno-reference-1005.307" TargetMode="External"/><Relationship Id="rId1" Type="http://schemas.openxmlformats.org/officeDocument/2006/relationships/slideLayout" Target="../slideLayouts/slideLayout2.xml"/><Relationship Id="rId4" Type="http://schemas.openxmlformats.org/officeDocument/2006/relationships/hyperlink" Target="https://gbc-powerpoint.officeapps.live.com/pods/ppt.aspx?ui=en-US&amp;rs=en-US&amp;wdlor=c4E7E5591-E257-4776-B166-442672CC1D34&amp;wdenableroaming=1&amp;mscc=1&amp;wdodb=1&amp;hid=A4C323A1-B0E8-5000-59A1-20A18C4B9304.0&amp;uih=sharepointcom&amp;wdlcid=en-US&amp;jsapi=1&amp;jsapiver=v2&amp;corrid=952a4add-92a0-04f6-3a34-408803b875bc&amp;usid=952a4add-92a0-04f6-3a34-408803b875bc&amp;newsession=1&amp;sftc=1&amp;uihit=docaspx&amp;muv=1&amp;dchat=1&amp;sc=%7B%22pmo%22%3A%22https%3A%2F%2Fhudgov-my.sharepoint.com%22%2C%22pmshare%22%3Atrue%7D&amp;wdorigin=AuthPrompt.Outlook-Body.Sharing.DirectLink.Copy&amp;wdpodsurl=https%3A%2F%2Fgbc-powerpoint.officeapps.live.com%2Fpods%2F&amp;wdpopsurl=https%3A%2F%2Fgbc-powerpoint.officeapps.live.com%2F&amp;wdoverrides=devicepixelratio:1,RenderGifSlideShow:true&amp;filename=2024.06%20NwONAP%20Update.pptx&amp;filegeturlbool=true&amp;fs=6557233&amp;ro=false&amp;fastboot=true&amp;noauth=1&amp;thpanel=504&amp;sw=1084&amp;sh=451&amp;postmessagetoken=952a4add-92a0-04f6-3a34-408803b875bc#sectno-reference-1005.741"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federalregister.gov/documents/2024/03/20/2024-05515/strengthening-the-section-184-indian-housing-loan-guarantee-progra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hud.gov/sites/documents/PIH2014-08.PDF" TargetMode="External"/><Relationship Id="rId2" Type="http://schemas.openxmlformats.org/officeDocument/2006/relationships/hyperlink" Target="https://www.hud.gov/sites/dfiles/PIH/documents/Section%20504%20Accessibility%20Monitoring%20Plan%20RECIPIENT.pdf"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kirsten.u.franklin-temple@hud.gov"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hud.gov/program_offices/public_indian_housing/ih/grants/GEM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hud.gov/program_offices/comm_planning/pri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hud.gov/cn"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09" name="Rectangle 31808">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66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11" name="Rectangle 31810">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0EEC68C6-7263-4700-9286-2E7078366E03}"/>
              </a:ext>
            </a:extLst>
          </p:cNvPr>
          <p:cNvPicPr>
            <a:picLocks noChangeAspect="1"/>
          </p:cNvPicPr>
          <p:nvPr/>
        </p:nvPicPr>
        <p:blipFill>
          <a:blip r:embed="rId3"/>
          <a:stretch>
            <a:fillRect/>
          </a:stretch>
        </p:blipFill>
        <p:spPr>
          <a:xfrm>
            <a:off x="622549" y="920634"/>
            <a:ext cx="3122143" cy="1921318"/>
          </a:xfrm>
          <a:prstGeom prst="rect">
            <a:avLst/>
          </a:prstGeom>
        </p:spPr>
      </p:pic>
      <p:sp>
        <p:nvSpPr>
          <p:cNvPr id="31813" name="Rectangle 31812">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iagram&#10;&#10;Description automatically generated with low confidence">
            <a:extLst>
              <a:ext uri="{FF2B5EF4-FFF2-40B4-BE49-F238E27FC236}">
                <a16:creationId xmlns:a16="http://schemas.microsoft.com/office/drawing/2014/main" id="{F28451B1-40D3-48F3-BBDA-53E3DA5D766F}"/>
              </a:ext>
            </a:extLst>
          </p:cNvPr>
          <p:cNvPicPr>
            <a:picLocks noChangeAspect="1"/>
          </p:cNvPicPr>
          <p:nvPr/>
        </p:nvPicPr>
        <p:blipFill>
          <a:blip r:embed="rId4"/>
          <a:stretch>
            <a:fillRect/>
          </a:stretch>
        </p:blipFill>
        <p:spPr>
          <a:xfrm>
            <a:off x="622549" y="3862348"/>
            <a:ext cx="3104943" cy="2243322"/>
          </a:xfrm>
          <a:prstGeom prst="rect">
            <a:avLst/>
          </a:prstGeom>
        </p:spPr>
      </p:pic>
      <p:sp>
        <p:nvSpPr>
          <p:cNvPr id="31815" name="Rectangle 31814">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F44084FF-BA13-4783-B96E-E20BE3CF41E1}"/>
              </a:ext>
            </a:extLst>
          </p:cNvPr>
          <p:cNvPicPr>
            <a:picLocks noChangeAspect="1"/>
          </p:cNvPicPr>
          <p:nvPr/>
        </p:nvPicPr>
        <p:blipFill>
          <a:blip r:embed="rId5"/>
          <a:stretch>
            <a:fillRect/>
          </a:stretch>
        </p:blipFill>
        <p:spPr>
          <a:xfrm>
            <a:off x="4381676" y="884734"/>
            <a:ext cx="3252903" cy="5102591"/>
          </a:xfrm>
          <a:prstGeom prst="rect">
            <a:avLst/>
          </a:prstGeom>
        </p:spPr>
      </p:pic>
      <p:sp>
        <p:nvSpPr>
          <p:cNvPr id="31817" name="Rectangle 31816">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38492AC8-6648-49B3-B091-88F8E89D5CD5}"/>
              </a:ext>
            </a:extLst>
          </p:cNvPr>
          <p:cNvPicPr>
            <a:picLocks noChangeAspect="1"/>
          </p:cNvPicPr>
          <p:nvPr/>
        </p:nvPicPr>
        <p:blipFill>
          <a:blip r:embed="rId6"/>
          <a:stretch>
            <a:fillRect/>
          </a:stretch>
        </p:blipFill>
        <p:spPr>
          <a:xfrm>
            <a:off x="8313518" y="2046441"/>
            <a:ext cx="3252903" cy="2779178"/>
          </a:xfrm>
          <a:prstGeom prst="rect">
            <a:avLst/>
          </a:prstGeom>
        </p:spPr>
      </p:pic>
      <p:sp>
        <p:nvSpPr>
          <p:cNvPr id="31748" name="Text Box 4"/>
          <p:cNvSpPr txBox="1">
            <a:spLocks noChangeArrowheads="1"/>
          </p:cNvSpPr>
          <p:nvPr/>
        </p:nvSpPr>
        <p:spPr bwMode="auto">
          <a:xfrm>
            <a:off x="3032126" y="5984875"/>
            <a:ext cx="184731" cy="369332"/>
          </a:xfrm>
          <a:prstGeom prst="rect">
            <a:avLst/>
          </a:prstGeom>
          <a:noFill/>
          <a:ln w="9525">
            <a:noFill/>
            <a:miter lim="800000"/>
            <a:headEnd/>
            <a:tailEnd/>
          </a:ln>
        </p:spPr>
        <p:txBody>
          <a:bodyPr wrap="none">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27B6E-82D6-43B5-85BE-3128FF3C0F4A}"/>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Grants Evaluation Update</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9D567B-E9F1-43F6-807D-D7DD5B0FD8C4}"/>
              </a:ext>
            </a:extLst>
          </p:cNvPr>
          <p:cNvSpPr/>
          <p:nvPr/>
        </p:nvSpPr>
        <p:spPr>
          <a:xfrm>
            <a:off x="572493" y="2071316"/>
            <a:ext cx="6713552" cy="4119172"/>
          </a:xfrm>
          <a:prstGeom prst="rect">
            <a:avLst/>
          </a:prstGeom>
        </p:spPr>
        <p:txBody>
          <a:bodyPr vert="horz" lIns="91440" tIns="45720" rIns="91440" bIns="45720" rtlCol="0" anchor="t">
            <a:normAutofit/>
          </a:bodyPr>
          <a:lstStyle/>
          <a:p>
            <a:pPr defTabSz="914400">
              <a:lnSpc>
                <a:spcPct val="90000"/>
              </a:lnSpc>
              <a:spcAft>
                <a:spcPts val="600"/>
              </a:spcAft>
            </a:pPr>
            <a:endParaRPr lang="en-US" sz="2200"/>
          </a:p>
        </p:txBody>
      </p:sp>
      <p:pic>
        <p:nvPicPr>
          <p:cNvPr id="7" name="Picture 6">
            <a:extLst>
              <a:ext uri="{FF2B5EF4-FFF2-40B4-BE49-F238E27FC236}">
                <a16:creationId xmlns:a16="http://schemas.microsoft.com/office/drawing/2014/main" id="{0D92791A-9F64-4567-83A9-219B48267FA1}"/>
              </a:ext>
            </a:extLst>
          </p:cNvPr>
          <p:cNvPicPr>
            <a:picLocks noChangeAspect="1"/>
          </p:cNvPicPr>
          <p:nvPr/>
        </p:nvPicPr>
        <p:blipFill rotWithShape="1">
          <a:blip r:embed="rId2"/>
          <a:srcRect b="3917"/>
          <a:stretch/>
        </p:blipFill>
        <p:spPr>
          <a:xfrm>
            <a:off x="10849510" y="5393014"/>
            <a:ext cx="767212" cy="797473"/>
          </a:xfrm>
          <a:prstGeom prst="rect">
            <a:avLst/>
          </a:prstGeom>
        </p:spPr>
      </p:pic>
      <p:sp>
        <p:nvSpPr>
          <p:cNvPr id="3" name="TextBox 2">
            <a:extLst>
              <a:ext uri="{FF2B5EF4-FFF2-40B4-BE49-F238E27FC236}">
                <a16:creationId xmlns:a16="http://schemas.microsoft.com/office/drawing/2014/main" id="{249A24B4-8CDC-709F-AA13-F490A8970FEE}"/>
              </a:ext>
            </a:extLst>
          </p:cNvPr>
          <p:cNvSpPr txBox="1"/>
          <p:nvPr/>
        </p:nvSpPr>
        <p:spPr>
          <a:xfrm>
            <a:off x="581684" y="2069362"/>
            <a:ext cx="11141571" cy="4801314"/>
          </a:xfrm>
          <a:prstGeom prst="rect">
            <a:avLst/>
          </a:prstGeom>
          <a:noFill/>
        </p:spPr>
        <p:txBody>
          <a:bodyPr wrap="square" lIns="91440" tIns="45720" rIns="91440" bIns="45720" rtlCol="0" anchor="t">
            <a:spAutoFit/>
          </a:bodyPr>
          <a:lstStyle/>
          <a:p>
            <a:r>
              <a:rPr lang="en-US" sz="3600" b="1" u="sng"/>
              <a:t>Final Report Reminders:</a:t>
            </a:r>
            <a:endParaRPr lang="en-US" sz="3600" b="1" u="sng">
              <a:ea typeface="Calibri"/>
              <a:cs typeface="Calibri"/>
            </a:endParaRPr>
          </a:p>
          <a:p>
            <a:pPr marL="285750" indent="-285750">
              <a:buFont typeface="Arial" panose="020B0604020202020204" pitchFamily="34" charset="0"/>
              <a:buChar char="•"/>
            </a:pPr>
            <a:r>
              <a:rPr lang="en-US" sz="2400"/>
              <a:t>Final Reports for Pandemic Grants (IHBG-CARES, IHBG-ARP, ICDBG-CARES, ICDBG-ARP) are due 90 days after completion of the project.</a:t>
            </a:r>
            <a:endParaRPr lang="en-US" sz="2400">
              <a:cs typeface="Calibri"/>
            </a:endParaRPr>
          </a:p>
          <a:p>
            <a:pPr marL="285750" indent="-285750">
              <a:buFont typeface="Arial,Sans-Serif" panose="020B0604020202020204" pitchFamily="34" charset="0"/>
              <a:buChar char="•"/>
            </a:pPr>
            <a:r>
              <a:rPr lang="en-US" sz="2400"/>
              <a:t>Final Reports for "Normal" ICDBG Grants are due 90 days after completion of the project.</a:t>
            </a:r>
            <a:endParaRPr lang="en-US" sz="2400">
              <a:ea typeface="Calibri" panose="020F0502020204030204"/>
              <a:cs typeface="Calibri"/>
            </a:endParaRPr>
          </a:p>
          <a:p>
            <a:pPr marL="285750" indent="-285750">
              <a:buFont typeface="Arial" panose="020B0604020202020204" pitchFamily="34" charset="0"/>
              <a:buChar char="•"/>
            </a:pPr>
            <a:r>
              <a:rPr lang="en-US" sz="2400"/>
              <a:t>Final Reports should show all funds (grant and leverage if applicable) expended and that project is complete.  </a:t>
            </a:r>
            <a:endParaRPr lang="en-US" sz="2400">
              <a:cs typeface="Calibri"/>
            </a:endParaRPr>
          </a:p>
          <a:p>
            <a:pPr marL="285750" indent="-285750">
              <a:buFont typeface="Arial" panose="020B0604020202020204" pitchFamily="34" charset="0"/>
              <a:buChar char="•"/>
            </a:pPr>
            <a:endParaRPr lang="en-US" sz="2400"/>
          </a:p>
          <a:p>
            <a:r>
              <a:rPr lang="en-US" sz="3600" b="1" u="sng"/>
              <a:t>Audit Report Reminders:</a:t>
            </a:r>
          </a:p>
          <a:p>
            <a:pPr marL="342900" indent="-342900">
              <a:buFont typeface="Arial"/>
              <a:buChar char="•"/>
            </a:pPr>
            <a:r>
              <a:rPr lang="en-US" sz="2400">
                <a:ea typeface="Calibri"/>
                <a:cs typeface="Calibri"/>
              </a:rPr>
              <a:t>FYE 9/30/2023 are due 6/30/2024</a:t>
            </a:r>
          </a:p>
          <a:p>
            <a:endParaRPr lang="en-US" sz="2400"/>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33282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27B6E-82D6-43B5-85BE-3128FF3C0F4A}"/>
              </a:ext>
            </a:extLst>
          </p:cNvPr>
          <p:cNvSpPr>
            <a:spLocks noGrp="1"/>
          </p:cNvSpPr>
          <p:nvPr>
            <p:ph type="title"/>
          </p:nvPr>
        </p:nvSpPr>
        <p:spPr>
          <a:xfrm>
            <a:off x="572043" y="727369"/>
            <a:ext cx="10970895" cy="648603"/>
          </a:xfrm>
        </p:spPr>
        <p:txBody>
          <a:bodyPr vert="horz" lIns="91440" tIns="45720" rIns="91440" bIns="45720" rtlCol="0" anchor="b">
            <a:normAutofit/>
          </a:bodyPr>
          <a:lstStyle/>
          <a:p>
            <a:r>
              <a:rPr lang="en-US" sz="3600" b="1"/>
              <a:t>Housing Opportunity Through Modernization Act (HOTMA)</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9D567B-E9F1-43F6-807D-D7DD5B0FD8C4}"/>
              </a:ext>
            </a:extLst>
          </p:cNvPr>
          <p:cNvSpPr/>
          <p:nvPr/>
        </p:nvSpPr>
        <p:spPr>
          <a:xfrm>
            <a:off x="572493" y="2071316"/>
            <a:ext cx="6713552" cy="4119172"/>
          </a:xfrm>
          <a:prstGeom prst="rect">
            <a:avLst/>
          </a:prstGeom>
        </p:spPr>
        <p:txBody>
          <a:bodyPr vert="horz" lIns="91440" tIns="45720" rIns="91440" bIns="45720" rtlCol="0" anchor="t">
            <a:normAutofit/>
          </a:bodyPr>
          <a:lstStyle/>
          <a:p>
            <a:pPr defTabSz="914400">
              <a:lnSpc>
                <a:spcPct val="90000"/>
              </a:lnSpc>
              <a:spcAft>
                <a:spcPts val="600"/>
              </a:spcAft>
            </a:pPr>
            <a:endParaRPr lang="en-US" sz="2200"/>
          </a:p>
        </p:txBody>
      </p:sp>
      <p:pic>
        <p:nvPicPr>
          <p:cNvPr id="7" name="Picture 6">
            <a:extLst>
              <a:ext uri="{FF2B5EF4-FFF2-40B4-BE49-F238E27FC236}">
                <a16:creationId xmlns:a16="http://schemas.microsoft.com/office/drawing/2014/main" id="{0D92791A-9F64-4567-83A9-219B48267FA1}"/>
              </a:ext>
            </a:extLst>
          </p:cNvPr>
          <p:cNvPicPr>
            <a:picLocks noChangeAspect="1"/>
          </p:cNvPicPr>
          <p:nvPr/>
        </p:nvPicPr>
        <p:blipFill rotWithShape="1">
          <a:blip r:embed="rId2"/>
          <a:srcRect b="3917"/>
          <a:stretch/>
        </p:blipFill>
        <p:spPr>
          <a:xfrm>
            <a:off x="10849510" y="5393014"/>
            <a:ext cx="767212" cy="797473"/>
          </a:xfrm>
          <a:prstGeom prst="rect">
            <a:avLst/>
          </a:prstGeom>
        </p:spPr>
      </p:pic>
      <p:sp>
        <p:nvSpPr>
          <p:cNvPr id="3" name="TextBox 2">
            <a:extLst>
              <a:ext uri="{FF2B5EF4-FFF2-40B4-BE49-F238E27FC236}">
                <a16:creationId xmlns:a16="http://schemas.microsoft.com/office/drawing/2014/main" id="{249A24B4-8CDC-709F-AA13-F490A8970FEE}"/>
              </a:ext>
            </a:extLst>
          </p:cNvPr>
          <p:cNvSpPr txBox="1"/>
          <p:nvPr/>
        </p:nvSpPr>
        <p:spPr>
          <a:xfrm>
            <a:off x="639193" y="1997476"/>
            <a:ext cx="11084062" cy="553997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a:t>Applicable to Section 8 method of income determination, beginning January 1, 2025</a:t>
            </a:r>
            <a:endParaRPr lang="en-US"/>
          </a:p>
          <a:p>
            <a:pPr marL="800100" lvl="1" indent="-342900">
              <a:buFont typeface="Arial" panose="020B0604020202020204" pitchFamily="34" charset="0"/>
              <a:buChar char="•"/>
            </a:pPr>
            <a:r>
              <a:rPr lang="en-US" sz="2400"/>
              <a:t>Projecting Income is </a:t>
            </a:r>
            <a:r>
              <a:rPr lang="en-US" sz="2400" b="1"/>
              <a:t>no longer </a:t>
            </a:r>
            <a:r>
              <a:rPr lang="en-US" sz="2400"/>
              <a:t>required.  Income over the past 12 months is the new standard</a:t>
            </a:r>
            <a:endParaRPr lang="en-US">
              <a:cs typeface="Calibri" panose="020F0502020204030204"/>
            </a:endParaRPr>
          </a:p>
          <a:p>
            <a:pPr marL="342900" indent="-342900">
              <a:buFont typeface="Arial" panose="020B0604020202020204" pitchFamily="34" charset="0"/>
              <a:buChar char="•"/>
            </a:pPr>
            <a:r>
              <a:rPr lang="en-US" sz="2400"/>
              <a:t>Family Assets: </a:t>
            </a:r>
          </a:p>
          <a:p>
            <a:pPr marL="800100" lvl="1" indent="-342900">
              <a:buFont typeface="Arial" panose="020B0604020202020204" pitchFamily="34" charset="0"/>
              <a:buChar char="•"/>
            </a:pPr>
            <a:r>
              <a:rPr lang="en-US" sz="2400"/>
              <a:t>Only included if the total value is over $50,000, imputed return based on passbook savings rate (currently .4%)</a:t>
            </a:r>
            <a:endParaRPr lang="en-US" sz="2400">
              <a:cs typeface="Calibri"/>
            </a:endParaRPr>
          </a:p>
          <a:p>
            <a:pPr marL="342900" indent="-342900">
              <a:buFont typeface="Arial" panose="020B0604020202020204" pitchFamily="34" charset="0"/>
              <a:buChar char="•"/>
            </a:pPr>
            <a:r>
              <a:rPr lang="en-US" sz="2400"/>
              <a:t>Non-Reoccurring Income:</a:t>
            </a:r>
          </a:p>
          <a:p>
            <a:pPr marL="800100" lvl="1" indent="-342900">
              <a:buFont typeface="Arial" panose="020B0604020202020204" pitchFamily="34" charset="0"/>
              <a:buChar char="•"/>
            </a:pPr>
            <a:r>
              <a:rPr lang="en-US" sz="2400"/>
              <a:t>Gifts for Special Occasions are excluded</a:t>
            </a:r>
            <a:endParaRPr lang="en-US" sz="2400">
              <a:cs typeface="Calibri" panose="020F0502020204030204"/>
            </a:endParaRPr>
          </a:p>
          <a:p>
            <a:pPr marL="800100" lvl="1" indent="-342900">
              <a:buFont typeface="Arial" panose="020B0604020202020204" pitchFamily="34" charset="0"/>
              <a:buChar char="•"/>
            </a:pPr>
            <a:r>
              <a:rPr lang="en-US" sz="2400"/>
              <a:t>Lump Sum additions are not included as income (lottery winnings, inheritances , civil actions,  insurance payouts)</a:t>
            </a:r>
            <a:endParaRPr lang="en-US" sz="2400">
              <a:cs typeface="Calibri" panose="020F0502020204030204"/>
            </a:endParaRPr>
          </a:p>
          <a:p>
            <a:pPr marL="342900" indent="-342900">
              <a:buFont typeface="Arial" panose="020B0604020202020204" pitchFamily="34" charset="0"/>
              <a:buChar char="•"/>
            </a:pPr>
            <a:r>
              <a:rPr lang="en-US" sz="2400">
                <a:cs typeface="Calibri" panose="020F0502020204030204"/>
              </a:rPr>
              <a:t>PIH Notice 2024-07 Calculating Annual Income for Purposes of Eligibility under NAHASDA</a:t>
            </a:r>
          </a:p>
          <a:p>
            <a:pPr marL="800100" lvl="1" indent="-342900">
              <a:buFont typeface="Arial" panose="020B0604020202020204" pitchFamily="34" charset="0"/>
              <a:buChar char="•"/>
            </a:pPr>
            <a:r>
              <a:rPr lang="en-US" sz="2400">
                <a:cs typeface="Calibri" panose="020F0502020204030204"/>
              </a:rPr>
              <a:t>Also updates list of Federally Mandated Exclusions from Income (Appendix D)</a:t>
            </a:r>
          </a:p>
          <a:p>
            <a:pPr marL="342900" indent="-342900">
              <a:buFont typeface="Arial" panose="020B0604020202020204" pitchFamily="34" charset="0"/>
              <a:buChar char="•"/>
            </a:pPr>
            <a:endParaRPr lang="en-US" sz="2400">
              <a:cs typeface="Calibri" panose="020F0502020204030204"/>
            </a:endParaRPr>
          </a:p>
          <a:p>
            <a:pPr marL="285750" indent="-285750">
              <a:buFont typeface="Arial" panose="020B0604020202020204" pitchFamily="34" charset="0"/>
              <a:buChar char="•"/>
            </a:pPr>
            <a:endParaRPr lang="en-US">
              <a:cs typeface="Calibri" panose="020F0502020204030204"/>
            </a:endParaRPr>
          </a:p>
        </p:txBody>
      </p:sp>
    </p:spTree>
    <p:extLst>
      <p:ext uri="{BB962C8B-B14F-4D97-AF65-F5344CB8AC3E}">
        <p14:creationId xmlns:p14="http://schemas.microsoft.com/office/powerpoint/2010/main" val="13065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BEB17-D1F3-3104-8F6E-591E2D8CE02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t>184 Final Rule Overview</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1332596-640D-2CA7-D6C5-B84873F5CF31}"/>
              </a:ext>
            </a:extLst>
          </p:cNvPr>
          <p:cNvSpPr txBox="1"/>
          <p:nvPr/>
        </p:nvSpPr>
        <p:spPr>
          <a:xfrm>
            <a:off x="242596" y="2872899"/>
            <a:ext cx="4851918" cy="3659732"/>
          </a:xfrm>
          <a:prstGeom prst="rect">
            <a:avLst/>
          </a:prstGeom>
        </p:spPr>
        <p:txBody>
          <a:bodyPr vert="horz" lIns="91440" tIns="45720" rIns="91440" bIns="45720" rtlCol="0" anchor="t">
            <a:normAutofit/>
          </a:bodyPr>
          <a:lstStyle/>
          <a:p>
            <a:pPr indent="-228600" defTabSz="914400">
              <a:lnSpc>
                <a:spcPct val="90000"/>
              </a:lnSpc>
              <a:spcAft>
                <a:spcPts val="600"/>
              </a:spcAft>
              <a:buClr>
                <a:srgbClr val="0070C0"/>
              </a:buClr>
              <a:buFont typeface="Arial" panose="020B0604020202020204" pitchFamily="34" charset="0"/>
              <a:buChar char="•"/>
            </a:pPr>
            <a:r>
              <a:rPr lang="en-US" sz="1200">
                <a:ea typeface="Calibri"/>
                <a:cs typeface="Calibri"/>
              </a:rPr>
              <a:t> The Section 184 program increases homeownership opportunities for Native American families by providing a federal guarantee on qualifying loans in the event of default. </a:t>
            </a:r>
            <a:endParaRPr lang="en-US"/>
          </a:p>
          <a:p>
            <a:pPr indent="-228600" defTabSz="914400">
              <a:lnSpc>
                <a:spcPct val="90000"/>
              </a:lnSpc>
              <a:spcAft>
                <a:spcPts val="600"/>
              </a:spcAft>
              <a:buClr>
                <a:srgbClr val="0070C0"/>
              </a:buClr>
              <a:buFont typeface="Arial" panose="020B0604020202020204" pitchFamily="34" charset="0"/>
              <a:buChar char="•"/>
            </a:pPr>
            <a:endParaRPr lang="en-US" sz="1200"/>
          </a:p>
          <a:p>
            <a:pPr indent="-228600" defTabSz="914400">
              <a:lnSpc>
                <a:spcPct val="90000"/>
              </a:lnSpc>
              <a:spcAft>
                <a:spcPts val="600"/>
              </a:spcAft>
              <a:buClr>
                <a:srgbClr val="0070C0"/>
              </a:buClr>
              <a:buFont typeface="Arial" panose="020B0604020202020204" pitchFamily="34" charset="0"/>
              <a:buChar char="•"/>
            </a:pPr>
            <a:r>
              <a:rPr lang="en-US" sz="1200"/>
              <a:t> The Section 184 regulations have not been updated since 1996.  Since that time, t</a:t>
            </a:r>
            <a:r>
              <a:rPr lang="en-US" sz="1200">
                <a:effectLst/>
              </a:rPr>
              <a:t>he program has grown from fewer than 100 loans a year to more than 3,600 loans worth over $860 million in fiscal year 2022.</a:t>
            </a:r>
            <a:r>
              <a:rPr lang="en-US" sz="1200"/>
              <a:t> </a:t>
            </a:r>
            <a:endParaRPr lang="en-US" sz="1200">
              <a:effectLst/>
              <a:ea typeface="Calibri"/>
              <a:cs typeface="Calibri"/>
            </a:endParaRPr>
          </a:p>
          <a:p>
            <a:pPr indent="-228600" defTabSz="914400">
              <a:lnSpc>
                <a:spcPct val="90000"/>
              </a:lnSpc>
              <a:spcAft>
                <a:spcPts val="600"/>
              </a:spcAft>
              <a:buClr>
                <a:srgbClr val="0070C0"/>
              </a:buClr>
              <a:buFont typeface="Arial" panose="020B0604020202020204" pitchFamily="34" charset="0"/>
              <a:buChar char="•"/>
            </a:pPr>
            <a:endParaRPr lang="en-US" sz="1200"/>
          </a:p>
          <a:p>
            <a:pPr indent="-228600" defTabSz="914400">
              <a:lnSpc>
                <a:spcPct val="90000"/>
              </a:lnSpc>
              <a:spcAft>
                <a:spcPts val="600"/>
              </a:spcAft>
              <a:buClr>
                <a:srgbClr val="0070C0"/>
              </a:buClr>
              <a:buFont typeface="Arial" panose="020B0604020202020204" pitchFamily="34" charset="0"/>
              <a:buChar char="•"/>
            </a:pPr>
            <a:r>
              <a:rPr lang="en-US" sz="1200"/>
              <a:t> HUD began the process of updating the Section 184 program regulations in February 2018, when HUD held its first Tribal consultation on the Section 184 regulations. </a:t>
            </a:r>
            <a:endParaRPr lang="en-US" sz="1200">
              <a:ea typeface="Calibri"/>
              <a:cs typeface="Calibri"/>
            </a:endParaRPr>
          </a:p>
          <a:p>
            <a:pPr indent="-228600" defTabSz="914400">
              <a:lnSpc>
                <a:spcPct val="90000"/>
              </a:lnSpc>
              <a:spcAft>
                <a:spcPts val="600"/>
              </a:spcAft>
              <a:buClr>
                <a:srgbClr val="0070C0"/>
              </a:buClr>
              <a:buFont typeface="Arial" panose="020B0604020202020204" pitchFamily="34" charset="0"/>
              <a:buChar char="•"/>
            </a:pPr>
            <a:endParaRPr lang="en-US" sz="1200">
              <a:effectLst/>
            </a:endParaRPr>
          </a:p>
          <a:p>
            <a:pPr indent="-228600" defTabSz="914400">
              <a:lnSpc>
                <a:spcPct val="90000"/>
              </a:lnSpc>
              <a:spcAft>
                <a:spcPts val="600"/>
              </a:spcAft>
              <a:buClr>
                <a:srgbClr val="0070C0"/>
              </a:buClr>
              <a:buFont typeface="Arial" panose="020B0604020202020204" pitchFamily="34" charset="0"/>
              <a:buChar char="•"/>
            </a:pPr>
            <a:r>
              <a:rPr lang="en-US" sz="1200">
                <a:effectLst/>
              </a:rPr>
              <a:t>HUD held an additional 17 Tribal Consolations in 2018 and 2019 as it began drafting the proposed rule.</a:t>
            </a:r>
            <a:r>
              <a:rPr lang="en-US" sz="1200"/>
              <a:t> </a:t>
            </a:r>
            <a:endParaRPr lang="en-US" sz="1200">
              <a:effectLst/>
              <a:ea typeface="Calibri"/>
              <a:cs typeface="Calibri"/>
            </a:endParaRPr>
          </a:p>
          <a:p>
            <a:pPr defTabSz="914400">
              <a:lnSpc>
                <a:spcPct val="90000"/>
              </a:lnSpc>
              <a:spcAft>
                <a:spcPts val="600"/>
              </a:spcAft>
              <a:buClr>
                <a:srgbClr val="0070C0"/>
              </a:buClr>
            </a:pPr>
            <a:endParaRPr lang="en-US" sz="1200">
              <a:effectLst/>
            </a:endParaRPr>
          </a:p>
          <a:p>
            <a:pPr indent="-228600" defTabSz="914400">
              <a:lnSpc>
                <a:spcPct val="90000"/>
              </a:lnSpc>
              <a:spcAft>
                <a:spcPts val="600"/>
              </a:spcAft>
              <a:buClr>
                <a:srgbClr val="0070C0"/>
              </a:buClr>
              <a:buFont typeface="Arial" panose="020B0604020202020204" pitchFamily="34" charset="0"/>
              <a:buChar char="•"/>
            </a:pPr>
            <a:r>
              <a:rPr lang="en-US" sz="1200"/>
              <a:t>A draft of the proposed rule was made available for tribal comment from April 2019 – June 2019.</a:t>
            </a:r>
            <a:endParaRPr lang="en-US" sz="1200">
              <a:ea typeface="Calibri"/>
              <a:cs typeface="Calibri"/>
            </a:endParaRPr>
          </a:p>
          <a:p>
            <a:pPr indent="-228600" defTabSz="914400">
              <a:lnSpc>
                <a:spcPct val="90000"/>
              </a:lnSpc>
              <a:spcAft>
                <a:spcPts val="600"/>
              </a:spcAft>
              <a:buClr>
                <a:srgbClr val="0070C0"/>
              </a:buClr>
              <a:buFont typeface="Arial" panose="020B0604020202020204" pitchFamily="34" charset="0"/>
              <a:buChar char="•"/>
            </a:pPr>
            <a:endParaRPr lang="en-US" sz="1000"/>
          </a:p>
        </p:txBody>
      </p:sp>
      <p:pic>
        <p:nvPicPr>
          <p:cNvPr id="5" name="Content Placeholder 4" descr="Aerial view of neighborhood">
            <a:extLst>
              <a:ext uri="{FF2B5EF4-FFF2-40B4-BE49-F238E27FC236}">
                <a16:creationId xmlns:a16="http://schemas.microsoft.com/office/drawing/2014/main" id="{F027C2D2-F6D0-08B9-8547-75897F0861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709" r="195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1629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8D661-84CE-E8D4-13D5-4608F551046A}"/>
              </a:ext>
            </a:extLst>
          </p:cNvPr>
          <p:cNvSpPr>
            <a:spLocks noGrp="1"/>
          </p:cNvSpPr>
          <p:nvPr>
            <p:ph type="title"/>
          </p:nvPr>
        </p:nvSpPr>
        <p:spPr>
          <a:xfrm>
            <a:off x="686834" y="1153572"/>
            <a:ext cx="3200400" cy="4461163"/>
          </a:xfrm>
        </p:spPr>
        <p:txBody>
          <a:bodyPr>
            <a:normAutofit/>
          </a:bodyPr>
          <a:lstStyle/>
          <a:p>
            <a:r>
              <a:rPr lang="en-US">
                <a:solidFill>
                  <a:srgbClr val="FFFFFF"/>
                </a:solidFill>
              </a:rPr>
              <a:t>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F233D4-A4E6-558D-7827-CA791B45BE84}"/>
              </a:ext>
            </a:extLst>
          </p:cNvPr>
          <p:cNvSpPr>
            <a:spLocks noGrp="1"/>
          </p:cNvSpPr>
          <p:nvPr>
            <p:ph idx="1"/>
          </p:nvPr>
        </p:nvSpPr>
        <p:spPr>
          <a:xfrm>
            <a:off x="4447308" y="591344"/>
            <a:ext cx="6906491" cy="5585619"/>
          </a:xfrm>
        </p:spPr>
        <p:txBody>
          <a:bodyPr anchor="ctr">
            <a:normAutofit/>
          </a:bodyPr>
          <a:lstStyle/>
          <a:p>
            <a:pPr>
              <a:buClr>
                <a:srgbClr val="0070C0"/>
              </a:buClr>
              <a:buFont typeface="Arial" panose="020B0604020202020204" pitchFamily="34" charset="0"/>
              <a:buChar char="•"/>
            </a:pPr>
            <a:r>
              <a:rPr lang="en-US" sz="2400">
                <a:cs typeface="Times New Roman"/>
              </a:rPr>
              <a:t> The proposed rule was published in the Federal Register on December 21, 2022, with a public comment due date of March 17, 2023. </a:t>
            </a:r>
          </a:p>
          <a:p>
            <a:pPr>
              <a:buClr>
                <a:srgbClr val="0070C0"/>
              </a:buClr>
              <a:buFont typeface="Arial" panose="020B0604020202020204" pitchFamily="34" charset="0"/>
              <a:buChar char="•"/>
            </a:pPr>
            <a:r>
              <a:rPr lang="en-US" sz="2400">
                <a:cs typeface="Times New Roman"/>
              </a:rPr>
              <a:t>HUD sent out Dear Tribal Leader Letters on November 21, 2022, and December 21, 2022, announcing the proposed rule and Tribal Consultation dates.</a:t>
            </a:r>
            <a:endParaRPr lang="en-US" sz="2400"/>
          </a:p>
          <a:p>
            <a:pPr>
              <a:buClr>
                <a:srgbClr val="0070C0"/>
              </a:buClr>
              <a:buFont typeface="Arial" panose="020B0604020202020204" pitchFamily="34" charset="0"/>
              <a:buChar char="•"/>
            </a:pPr>
            <a:r>
              <a:rPr lang="en-US" sz="2400">
                <a:cs typeface="Times New Roman"/>
              </a:rPr>
              <a:t>HUD held an additional 10 regional and national Tribal Consultation sessions during the proposed rule public comment period. </a:t>
            </a:r>
          </a:p>
          <a:p>
            <a:pPr>
              <a:buClr>
                <a:srgbClr val="0070C0"/>
              </a:buClr>
              <a:buFont typeface="Arial" panose="020B0604020202020204" pitchFamily="34" charset="0"/>
              <a:buChar char="•"/>
            </a:pPr>
            <a:r>
              <a:rPr lang="en-US" sz="2400">
                <a:cs typeface="Times New Roman"/>
              </a:rPr>
              <a:t>HUD reviewed all public comments received and incorporated public comments as appropriate.</a:t>
            </a:r>
          </a:p>
          <a:p>
            <a:pPr>
              <a:buClr>
                <a:srgbClr val="0070C0"/>
              </a:buClr>
              <a:buFont typeface="Arial" panose="020B0604020202020204" pitchFamily="34" charset="0"/>
              <a:buChar char="•"/>
            </a:pPr>
            <a:r>
              <a:rPr lang="en-US" sz="2400">
                <a:cs typeface="Times New Roman"/>
              </a:rPr>
              <a:t>Detail on the public comments received and HUD’s response can be found in the preamble (beginning) section of the final rule. </a:t>
            </a:r>
          </a:p>
          <a:p>
            <a:endParaRPr lang="en-US" sz="2400"/>
          </a:p>
        </p:txBody>
      </p:sp>
    </p:spTree>
    <p:extLst>
      <p:ext uri="{BB962C8B-B14F-4D97-AF65-F5344CB8AC3E}">
        <p14:creationId xmlns:p14="http://schemas.microsoft.com/office/powerpoint/2010/main" val="79860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F69D4A-DCA2-508C-E170-2E92234A5557}"/>
              </a:ext>
            </a:extLst>
          </p:cNvPr>
          <p:cNvSpPr>
            <a:spLocks noGrp="1"/>
          </p:cNvSpPr>
          <p:nvPr>
            <p:ph idx="1"/>
          </p:nvPr>
        </p:nvSpPr>
        <p:spPr>
          <a:xfrm>
            <a:off x="838200" y="603550"/>
            <a:ext cx="10501223" cy="5659676"/>
          </a:xfrm>
        </p:spPr>
        <p:txBody>
          <a:bodyPr vert="horz" lIns="91440" tIns="45720" rIns="91440" bIns="45720" rtlCol="0" anchor="t">
            <a:normAutofit lnSpcReduction="10000"/>
          </a:bodyPr>
          <a:lstStyle/>
          <a:p>
            <a:pPr>
              <a:spcAft>
                <a:spcPts val="1200"/>
              </a:spcAft>
              <a:buClr>
                <a:srgbClr val="0070C0"/>
              </a:buClr>
            </a:pPr>
            <a:r>
              <a:rPr lang="en-US">
                <a:cs typeface="Calibri" panose="020F0502020204030204"/>
              </a:rPr>
              <a:t>A sample of significant changes to the </a:t>
            </a:r>
            <a:r>
              <a:rPr lang="en-US"/>
              <a:t>Section 184 program: </a:t>
            </a:r>
          </a:p>
          <a:p>
            <a:pPr lvl="2">
              <a:buClr>
                <a:srgbClr val="0070C0"/>
              </a:buClr>
              <a:buFont typeface="Arial" panose="05000000000000000000" pitchFamily="2" charset="2"/>
              <a:buChar char="•"/>
            </a:pPr>
            <a:r>
              <a:rPr lang="en-US" b="1">
                <a:ea typeface="+mn-lt"/>
                <a:cs typeface="+mn-lt"/>
                <a:hlinkClick r:id="rId2"/>
              </a:rPr>
              <a:t>1005.307 </a:t>
            </a:r>
            <a:r>
              <a:rPr lang="en-US" b="1">
                <a:ea typeface="+mn-lt"/>
                <a:cs typeface="+mn-lt"/>
              </a:rPr>
              <a:t>- Tribal annual recertification</a:t>
            </a:r>
          </a:p>
          <a:p>
            <a:pPr lvl="3">
              <a:buClr>
                <a:srgbClr val="0070C0"/>
              </a:buClr>
              <a:buFont typeface="Arial" panose="05000000000000000000" pitchFamily="2" charset="2"/>
              <a:buChar char="•"/>
            </a:pPr>
            <a:r>
              <a:rPr lang="en-US">
                <a:ea typeface="+mn-lt"/>
                <a:cs typeface="+mn-lt"/>
              </a:rPr>
              <a:t>Tribal certification of no changes to the Tribe's foreclosure, eviction, lease, and lien priority ordinances. Also provide any updated contact information pertinent to 184</a:t>
            </a:r>
          </a:p>
          <a:p>
            <a:pPr lvl="2">
              <a:buClr>
                <a:srgbClr val="0070C0"/>
              </a:buClr>
              <a:buFont typeface="Arial" panose="05000000000000000000" pitchFamily="2" charset="2"/>
              <a:buChar char="•"/>
            </a:pPr>
            <a:r>
              <a:rPr lang="en-US" b="1">
                <a:ea typeface="+mn-lt"/>
                <a:cs typeface="+mn-lt"/>
                <a:hlinkClick r:id="rId3">
                  <a:extLst>
                    <a:ext uri="{A12FA001-AC4F-418D-AE19-62706E023703}">
                      <ahyp:hlinkClr xmlns:ahyp="http://schemas.microsoft.com/office/drawing/2018/hyperlinkcolor" val="tx"/>
                    </a:ext>
                  </a:extLst>
                </a:hlinkClick>
              </a:rPr>
              <a:t>1005.301 </a:t>
            </a:r>
            <a:r>
              <a:rPr lang="en-US" sz="1200" b="1">
                <a:ea typeface="+mn-lt"/>
                <a:cs typeface="+mn-lt"/>
              </a:rPr>
              <a:t> </a:t>
            </a:r>
            <a:r>
              <a:rPr lang="en-US" b="1">
                <a:ea typeface="+mn-lt"/>
                <a:cs typeface="+mn-lt"/>
              </a:rPr>
              <a:t>-</a:t>
            </a:r>
            <a:r>
              <a:rPr lang="en-US">
                <a:ea typeface="+mn-lt"/>
                <a:cs typeface="+mn-lt"/>
              </a:rPr>
              <a:t> </a:t>
            </a:r>
            <a:r>
              <a:rPr lang="en-US" b="1">
                <a:ea typeface="+mn-lt"/>
                <a:cs typeface="+mn-lt"/>
              </a:rPr>
              <a:t>Tribal legal and administrative framework</a:t>
            </a:r>
            <a:r>
              <a:rPr lang="en-US">
                <a:ea typeface="+mn-lt"/>
                <a:cs typeface="+mn-lt"/>
              </a:rPr>
              <a:t> </a:t>
            </a:r>
            <a:r>
              <a:rPr lang="en-US" b="1">
                <a:ea typeface="+mn-lt"/>
                <a:cs typeface="+mn-lt"/>
              </a:rPr>
              <a:t>(Lease Language)</a:t>
            </a:r>
          </a:p>
          <a:p>
            <a:pPr lvl="3">
              <a:buClr>
                <a:srgbClr val="0070C0"/>
              </a:buClr>
              <a:buFont typeface="Arial" panose="05000000000000000000" pitchFamily="2" charset="2"/>
              <a:buChar char="•"/>
            </a:pPr>
            <a:r>
              <a:rPr lang="en-US">
                <a:ea typeface="+mn-lt"/>
                <a:cs typeface="+mn-lt"/>
              </a:rPr>
              <a:t>The lease must contain the following provision:  In the case of a default on a Section 184 Guaranteed Loan: </a:t>
            </a:r>
          </a:p>
          <a:p>
            <a:pPr lvl="3">
              <a:buClr>
                <a:srgbClr val="0070C0"/>
              </a:buClr>
              <a:buFont typeface="Arial" panose="05000000000000000000" pitchFamily="2" charset="2"/>
              <a:buChar char="•"/>
            </a:pPr>
            <a:r>
              <a:rPr lang="en-US">
                <a:ea typeface="+mn-lt"/>
                <a:cs typeface="+mn-lt"/>
              </a:rPr>
              <a:t>( </a:t>
            </a:r>
            <a:r>
              <a:rPr lang="en-US" i="1" err="1">
                <a:ea typeface="+mn-lt"/>
                <a:cs typeface="+mn-lt"/>
              </a:rPr>
              <a:t>i</a:t>
            </a:r>
            <a:r>
              <a:rPr lang="en-US">
                <a:ea typeface="+mn-lt"/>
                <a:cs typeface="+mn-lt"/>
              </a:rPr>
              <a:t>) The lessee may assign the lease and deliver possession of the leased premises, including any improvements thereon, to HUD; or </a:t>
            </a:r>
            <a:endParaRPr lang="en-US"/>
          </a:p>
          <a:p>
            <a:pPr lvl="3">
              <a:buClr>
                <a:srgbClr val="0070C0"/>
              </a:buClr>
              <a:buFont typeface="Arial" panose="05000000000000000000" pitchFamily="2" charset="2"/>
              <a:buChar char="•"/>
            </a:pPr>
            <a:r>
              <a:rPr lang="en-US">
                <a:ea typeface="+mn-lt"/>
                <a:cs typeface="+mn-lt"/>
              </a:rPr>
              <a:t>( </a:t>
            </a:r>
            <a:r>
              <a:rPr lang="en-US" i="1">
                <a:ea typeface="+mn-lt"/>
                <a:cs typeface="+mn-lt"/>
              </a:rPr>
              <a:t>ii</a:t>
            </a:r>
            <a:r>
              <a:rPr lang="en-US">
                <a:ea typeface="+mn-lt"/>
                <a:cs typeface="+mn-lt"/>
              </a:rPr>
              <a:t>) The lessor may assign the lease and deliver possession of the leased premises, including any improvements thereon, to HUD when the Tribe has provided due process to lessee in compliance with Tribal law</a:t>
            </a:r>
            <a:endParaRPr lang="en-US"/>
          </a:p>
          <a:p>
            <a:pPr lvl="2">
              <a:buClr>
                <a:srgbClr val="0070C0"/>
              </a:buClr>
              <a:buFont typeface="Arial" panose="05000000000000000000" pitchFamily="2" charset="2"/>
              <a:buChar char="•"/>
            </a:pPr>
            <a:r>
              <a:rPr lang="en-US" b="1">
                <a:ea typeface="+mn-lt"/>
                <a:cs typeface="+mn-lt"/>
                <a:hlinkClick r:id="rId4"/>
              </a:rPr>
              <a:t>1005.741 </a:t>
            </a:r>
            <a:r>
              <a:rPr lang="en-US" b="1">
                <a:ea typeface="+mn-lt"/>
                <a:cs typeface="+mn-lt"/>
              </a:rPr>
              <a:t>- Notice to Tribe and BIA—Borrower default.</a:t>
            </a:r>
          </a:p>
          <a:p>
            <a:pPr lvl="3">
              <a:buClr>
                <a:srgbClr val="0070C0"/>
              </a:buClr>
              <a:buFont typeface="Arial" panose="05000000000000000000" pitchFamily="2" charset="2"/>
              <a:buChar char="•"/>
            </a:pPr>
            <a:r>
              <a:rPr lang="en-US">
                <a:ea typeface="+mn-lt"/>
                <a:cs typeface="+mn-lt"/>
              </a:rPr>
              <a:t>When two consecutive Loan payments are in default (31st day) or sixty days after other default under the Loan, the Servicer shall provide notice of default to:</a:t>
            </a:r>
            <a:endParaRPr lang="en-US">
              <a:ea typeface="Calibri"/>
              <a:cs typeface="Calibri"/>
            </a:endParaRPr>
          </a:p>
          <a:p>
            <a:pPr lvl="3">
              <a:buClr>
                <a:srgbClr val="0070C0"/>
              </a:buClr>
              <a:buFont typeface="Arial" panose="05000000000000000000" pitchFamily="2" charset="2"/>
              <a:buChar char="•"/>
            </a:pPr>
            <a:r>
              <a:rPr lang="en-US">
                <a:ea typeface="+mn-lt"/>
                <a:cs typeface="+mn-lt"/>
              </a:rPr>
              <a:t>(1) The BIA, where applicable, for Loan property that is on Trust Land, in accordance with applicable BIA requirements; and,</a:t>
            </a:r>
            <a:endParaRPr lang="en-US">
              <a:ea typeface="Calibri"/>
              <a:cs typeface="Calibri"/>
            </a:endParaRPr>
          </a:p>
          <a:p>
            <a:pPr lvl="3">
              <a:buClr>
                <a:srgbClr val="0070C0"/>
              </a:buClr>
              <a:buFont typeface="Arial" panose="05000000000000000000" pitchFamily="2" charset="2"/>
              <a:buChar char="•"/>
            </a:pPr>
            <a:r>
              <a:rPr lang="en-US">
                <a:ea typeface="+mn-lt"/>
                <a:cs typeface="+mn-lt"/>
              </a:rPr>
              <a:t>(2) The Tribe, where applicable, for any Loan property where a Borrower has provided consent of notification in accordance with § 1005.501(j).</a:t>
            </a:r>
            <a:endParaRPr lang="en-US">
              <a:ea typeface="Calibri"/>
              <a:cs typeface="Calibri"/>
            </a:endParaRPr>
          </a:p>
          <a:p>
            <a:pPr lvl="2">
              <a:buClr>
                <a:srgbClr val="0070C0"/>
              </a:buClr>
              <a:buFont typeface="Arial" panose="05000000000000000000" pitchFamily="2" charset="2"/>
              <a:buChar char="•"/>
            </a:pPr>
            <a:endParaRPr lang="en-US">
              <a:ea typeface="Calibri"/>
              <a:cs typeface="Calibri"/>
            </a:endParaRPr>
          </a:p>
          <a:p>
            <a:pPr lvl="2">
              <a:buClr>
                <a:srgbClr val="0070C0"/>
              </a:buClr>
              <a:buFont typeface="Wingdings" panose="05000000000000000000" pitchFamily="2" charset="2"/>
              <a:buChar char="§"/>
            </a:pPr>
            <a:endParaRPr lang="en-US">
              <a:cs typeface="Calibri"/>
            </a:endParaRPr>
          </a:p>
          <a:p>
            <a:pPr lvl="2">
              <a:buClr>
                <a:srgbClr val="0070C0"/>
              </a:buClr>
              <a:buFont typeface="Wingdings" panose="05000000000000000000" pitchFamily="2" charset="2"/>
              <a:buChar char="§"/>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50174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F69D4A-DCA2-508C-E170-2E92234A5557}"/>
              </a:ext>
            </a:extLst>
          </p:cNvPr>
          <p:cNvSpPr>
            <a:spLocks noGrp="1"/>
          </p:cNvSpPr>
          <p:nvPr>
            <p:ph idx="1"/>
          </p:nvPr>
        </p:nvSpPr>
        <p:spPr>
          <a:xfrm>
            <a:off x="838200" y="1825625"/>
            <a:ext cx="10515600" cy="4351338"/>
          </a:xfrm>
        </p:spPr>
        <p:txBody>
          <a:bodyPr vert="horz" lIns="91440" tIns="45720" rIns="91440" bIns="45720" rtlCol="0" anchor="t">
            <a:normAutofit/>
          </a:bodyPr>
          <a:lstStyle/>
          <a:p>
            <a:pPr>
              <a:spcAft>
                <a:spcPts val="1200"/>
              </a:spcAft>
              <a:buClr>
                <a:srgbClr val="0070C0"/>
              </a:buClr>
            </a:pPr>
            <a:r>
              <a:rPr lang="en-US">
                <a:cs typeface="Calibri" panose="020F0502020204030204"/>
              </a:rPr>
              <a:t>The final rule </a:t>
            </a:r>
            <a:r>
              <a:rPr lang="en-US"/>
              <a:t>strengthens and modernizes the Section 184 program by: </a:t>
            </a:r>
          </a:p>
          <a:p>
            <a:pPr lvl="2">
              <a:buClr>
                <a:srgbClr val="0070C0"/>
              </a:buClr>
              <a:buFont typeface="Wingdings" panose="05000000000000000000" pitchFamily="2" charset="2"/>
              <a:buChar char="§"/>
            </a:pPr>
            <a:r>
              <a:rPr lang="en-US"/>
              <a:t>Codifying current practices, policies and procedures, and adopts relevant industry standards.</a:t>
            </a:r>
          </a:p>
          <a:p>
            <a:pPr lvl="2">
              <a:buClr>
                <a:srgbClr val="0070C0"/>
              </a:buClr>
              <a:buFont typeface="Wingdings" panose="05000000000000000000" pitchFamily="2" charset="2"/>
              <a:buChar char="§"/>
            </a:pPr>
            <a:r>
              <a:rPr lang="en-US"/>
              <a:t>Incorporating Tribal comments received during Tribal  consultation and proposed rule public comment period.</a:t>
            </a:r>
            <a:endParaRPr lang="en-US">
              <a:cs typeface="Calibri"/>
            </a:endParaRPr>
          </a:p>
          <a:p>
            <a:pPr lvl="2">
              <a:buClr>
                <a:srgbClr val="0070C0"/>
              </a:buClr>
              <a:buFont typeface="Wingdings" panose="05000000000000000000" pitchFamily="2" charset="2"/>
              <a:buChar char="§"/>
            </a:pPr>
            <a:r>
              <a:rPr lang="en-US"/>
              <a:t>Setting expectations for Lenders and Servicers and providing an explicit framework within which Lenders and Servicers must operate.</a:t>
            </a:r>
            <a:endParaRPr lang="en-US">
              <a:cs typeface="Calibri"/>
            </a:endParaRPr>
          </a:p>
          <a:p>
            <a:pPr lvl="2">
              <a:buClr>
                <a:srgbClr val="0070C0"/>
              </a:buClr>
              <a:buFont typeface="Wingdings" panose="05000000000000000000" pitchFamily="2" charset="2"/>
              <a:buChar char="§"/>
            </a:pPr>
            <a:r>
              <a:rPr lang="en-US">
                <a:ea typeface="Calibri" panose="020F0502020204030204"/>
                <a:cs typeface="Calibri" panose="020F0502020204030204"/>
              </a:rPr>
              <a:t>Final rule can be viewed at:</a:t>
            </a:r>
          </a:p>
          <a:p>
            <a:pPr lvl="3">
              <a:buClr>
                <a:srgbClr val="0070C0"/>
              </a:buClr>
              <a:buFont typeface="Wingdings" panose="05000000000000000000" pitchFamily="2" charset="2"/>
              <a:buChar char="§"/>
            </a:pPr>
            <a:r>
              <a:rPr lang="en-US">
                <a:ea typeface="+mn-lt"/>
                <a:cs typeface="+mn-lt"/>
                <a:hlinkClick r:id="rId2"/>
              </a:rPr>
              <a:t>https://www.federalregister.gov/documents/2024/03/20/2024-05515/strengthening-the-section-184-indian-housing-loan-guarantee-program</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69304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3FFC-B081-9170-B974-BFA71C93AEB3}"/>
              </a:ext>
            </a:extLst>
          </p:cNvPr>
          <p:cNvSpPr>
            <a:spLocks noGrp="1"/>
          </p:cNvSpPr>
          <p:nvPr>
            <p:ph type="title"/>
          </p:nvPr>
        </p:nvSpPr>
        <p:spPr/>
        <p:txBody>
          <a:bodyPr/>
          <a:lstStyle/>
          <a:p>
            <a:r>
              <a:rPr lang="en-US" b="1"/>
              <a:t>Section 504 Accessibility Requirements</a:t>
            </a:r>
          </a:p>
        </p:txBody>
      </p:sp>
      <p:sp>
        <p:nvSpPr>
          <p:cNvPr id="3" name="Content Placeholder 2">
            <a:extLst>
              <a:ext uri="{FF2B5EF4-FFF2-40B4-BE49-F238E27FC236}">
                <a16:creationId xmlns:a16="http://schemas.microsoft.com/office/drawing/2014/main" id="{D54895EA-8464-7563-FE58-F0B8BFAE4B37}"/>
              </a:ext>
            </a:extLst>
          </p:cNvPr>
          <p:cNvSpPr>
            <a:spLocks noGrp="1"/>
          </p:cNvSpPr>
          <p:nvPr>
            <p:ph idx="1"/>
          </p:nvPr>
        </p:nvSpPr>
        <p:spPr/>
        <p:txBody>
          <a:bodyPr vert="horz" lIns="0" tIns="45720" rIns="0" bIns="45720" rtlCol="0" anchor="t">
            <a:normAutofit/>
          </a:bodyPr>
          <a:lstStyle/>
          <a:p>
            <a:endParaRPr lang="en-US" sz="3200" i="1">
              <a:solidFill>
                <a:srgbClr val="000000"/>
              </a:solidFill>
            </a:endParaRPr>
          </a:p>
          <a:p>
            <a:r>
              <a:rPr lang="en-US" sz="3200" b="0" i="1" u="none" strike="noStrike" baseline="0">
                <a:solidFill>
                  <a:srgbClr val="000000"/>
                </a:solidFill>
              </a:rPr>
              <a:t>Section 504 requires that no qualified individual with disabilities shall, solely on the basis of disability, be excluded from participation in, be denied the benefits of, or otherwise be subjected to discrimination under any program or activity that receives federal financial assistance from the department.</a:t>
            </a:r>
            <a:r>
              <a:rPr lang="en-US" sz="3200" i="1">
                <a:solidFill>
                  <a:srgbClr val="000000"/>
                </a:solidFill>
              </a:rPr>
              <a:t> </a:t>
            </a:r>
            <a:endParaRPr lang="en-US" sz="3200" i="1">
              <a:ea typeface="Calibri"/>
              <a:cs typeface="Calibri"/>
            </a:endParaRPr>
          </a:p>
        </p:txBody>
      </p:sp>
    </p:spTree>
    <p:extLst>
      <p:ext uri="{BB962C8B-B14F-4D97-AF65-F5344CB8AC3E}">
        <p14:creationId xmlns:p14="http://schemas.microsoft.com/office/powerpoint/2010/main" val="424778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CA24-9837-3D46-68F6-2F42E90854B2}"/>
              </a:ext>
            </a:extLst>
          </p:cNvPr>
          <p:cNvSpPr>
            <a:spLocks noGrp="1"/>
          </p:cNvSpPr>
          <p:nvPr>
            <p:ph type="title"/>
          </p:nvPr>
        </p:nvSpPr>
        <p:spPr/>
        <p:txBody>
          <a:bodyPr/>
          <a:lstStyle/>
          <a:p>
            <a:r>
              <a:rPr lang="en-US" b="1"/>
              <a:t>Purpose of 504 Requirement</a:t>
            </a:r>
          </a:p>
        </p:txBody>
      </p:sp>
      <p:sp>
        <p:nvSpPr>
          <p:cNvPr id="3" name="Content Placeholder 2">
            <a:extLst>
              <a:ext uri="{FF2B5EF4-FFF2-40B4-BE49-F238E27FC236}">
                <a16:creationId xmlns:a16="http://schemas.microsoft.com/office/drawing/2014/main" id="{3583869F-FA69-73AB-10DC-2756BD90554E}"/>
              </a:ext>
            </a:extLst>
          </p:cNvPr>
          <p:cNvSpPr>
            <a:spLocks noGrp="1"/>
          </p:cNvSpPr>
          <p:nvPr>
            <p:ph idx="1"/>
          </p:nvPr>
        </p:nvSpPr>
        <p:spPr/>
        <p:txBody>
          <a:bodyPr vert="horz" lIns="0" tIns="45720" rIns="0" bIns="45720" rtlCol="0" anchor="t">
            <a:normAutofit/>
          </a:bodyPr>
          <a:lstStyle/>
          <a:p>
            <a:r>
              <a:rPr lang="en-US" sz="3200"/>
              <a:t>To ensure full use and enjoyment of all housing by persons with disabilities </a:t>
            </a:r>
          </a:p>
          <a:p>
            <a:r>
              <a:rPr lang="en-US" sz="3200"/>
              <a:t>– Prohibit discrimination against people with disabilities in housing by removing physical barriers in housing stock </a:t>
            </a:r>
          </a:p>
          <a:p>
            <a:r>
              <a:rPr lang="en-US" sz="3200"/>
              <a:t>– Build new housing that is accessible </a:t>
            </a:r>
            <a:endParaRPr lang="en-US" sz="3200">
              <a:ea typeface="Calibri"/>
              <a:cs typeface="Calibri"/>
            </a:endParaRPr>
          </a:p>
          <a:p>
            <a:r>
              <a:rPr lang="en-US" sz="3200"/>
              <a:t>– Ensure that grantee’s overall housing program (including office and related) is accessible to persons with disabilities </a:t>
            </a:r>
            <a:endParaRPr lang="en-US" sz="3200">
              <a:ea typeface="Calibri"/>
              <a:cs typeface="Calibri"/>
            </a:endParaRPr>
          </a:p>
        </p:txBody>
      </p:sp>
    </p:spTree>
    <p:extLst>
      <p:ext uri="{BB962C8B-B14F-4D97-AF65-F5344CB8AC3E}">
        <p14:creationId xmlns:p14="http://schemas.microsoft.com/office/powerpoint/2010/main" val="214838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BE40-70D0-6B6E-1DB3-CAC7004A3409}"/>
              </a:ext>
            </a:extLst>
          </p:cNvPr>
          <p:cNvSpPr>
            <a:spLocks noGrp="1"/>
          </p:cNvSpPr>
          <p:nvPr>
            <p:ph type="title"/>
          </p:nvPr>
        </p:nvSpPr>
        <p:spPr>
          <a:xfrm>
            <a:off x="809733" y="286603"/>
            <a:ext cx="10345947" cy="1263853"/>
          </a:xfrm>
        </p:spPr>
        <p:txBody>
          <a:bodyPr>
            <a:normAutofit fontScale="90000"/>
          </a:bodyPr>
          <a:lstStyle/>
          <a:p>
            <a:pPr algn="ctr"/>
            <a:br>
              <a:rPr lang="en-US" b="1">
                <a:ea typeface="Calibri Light"/>
                <a:cs typeface="Calibri Light"/>
              </a:rPr>
            </a:br>
            <a:br>
              <a:rPr lang="en-US" b="1">
                <a:ea typeface="Calibri Light"/>
                <a:cs typeface="Calibri Light"/>
              </a:rPr>
            </a:br>
            <a:br>
              <a:rPr lang="en-US" b="1">
                <a:ea typeface="Calibri Light"/>
                <a:cs typeface="Calibri Light"/>
              </a:rPr>
            </a:br>
            <a:br>
              <a:rPr lang="en-US" b="1">
                <a:ea typeface="Calibri Light"/>
                <a:cs typeface="Calibri Light"/>
              </a:rPr>
            </a:br>
            <a:r>
              <a:rPr lang="en-US" b="1">
                <a:ea typeface="Calibri Light"/>
                <a:cs typeface="Calibri Light"/>
              </a:rPr>
              <a:t>504 Requirements New Construction</a:t>
            </a:r>
            <a:endParaRPr lang="en-US">
              <a:solidFill>
                <a:srgbClr val="000000"/>
              </a:solidFill>
              <a:ea typeface="Calibri Light"/>
              <a:cs typeface="Calibri Light"/>
            </a:endParaRPr>
          </a:p>
          <a:p>
            <a:endParaRPr lang="en-US">
              <a:ea typeface="Calibri Light"/>
              <a:cs typeface="Calibri Light"/>
            </a:endParaRPr>
          </a:p>
        </p:txBody>
      </p:sp>
      <p:sp>
        <p:nvSpPr>
          <p:cNvPr id="3" name="Content Placeholder 2">
            <a:extLst>
              <a:ext uri="{FF2B5EF4-FFF2-40B4-BE49-F238E27FC236}">
                <a16:creationId xmlns:a16="http://schemas.microsoft.com/office/drawing/2014/main" id="{3F3D96E0-AFBC-5386-B6E3-E78D143033AD}"/>
              </a:ext>
            </a:extLst>
          </p:cNvPr>
          <p:cNvSpPr>
            <a:spLocks noGrp="1"/>
          </p:cNvSpPr>
          <p:nvPr>
            <p:ph idx="1"/>
          </p:nvPr>
        </p:nvSpPr>
        <p:spPr>
          <a:xfrm>
            <a:off x="809733" y="1917621"/>
            <a:ext cx="10345947" cy="3951473"/>
          </a:xfrm>
        </p:spPr>
        <p:txBody>
          <a:bodyPr vert="horz" lIns="0" tIns="45720" rIns="0" bIns="45720" rtlCol="0" anchor="t">
            <a:noAutofit/>
          </a:bodyPr>
          <a:lstStyle/>
          <a:p>
            <a:pPr>
              <a:lnSpc>
                <a:spcPct val="100000"/>
              </a:lnSpc>
              <a:spcBef>
                <a:spcPts val="0"/>
              </a:spcBef>
              <a:spcAft>
                <a:spcPts val="0"/>
              </a:spcAft>
            </a:pPr>
            <a:endParaRPr lang="en-US">
              <a:solidFill>
                <a:srgbClr val="000000"/>
              </a:solidFill>
              <a:ea typeface="Calibri"/>
              <a:cs typeface="Calibri"/>
            </a:endParaRPr>
          </a:p>
          <a:p>
            <a:pPr marL="285750" indent="-285750">
              <a:lnSpc>
                <a:spcPct val="100000"/>
              </a:lnSpc>
              <a:spcBef>
                <a:spcPts val="0"/>
              </a:spcBef>
              <a:spcAft>
                <a:spcPts val="0"/>
              </a:spcAft>
              <a:buFont typeface="Wingdings,Sans-Serif" panose="020F0502020204030204" pitchFamily="34" charset="0"/>
              <a:buChar char="§"/>
            </a:pPr>
            <a:r>
              <a:rPr lang="en-US" sz="2400" b="1" u="sng">
                <a:solidFill>
                  <a:srgbClr val="000000"/>
                </a:solidFill>
                <a:ea typeface="Calibri"/>
                <a:cs typeface="Calibri"/>
              </a:rPr>
              <a:t>New Construction</a:t>
            </a:r>
            <a:r>
              <a:rPr lang="en-US" sz="2400" b="1">
                <a:solidFill>
                  <a:srgbClr val="000000"/>
                </a:solidFill>
                <a:ea typeface="Calibri"/>
                <a:cs typeface="Calibri"/>
              </a:rPr>
              <a:t>: </a:t>
            </a:r>
            <a:r>
              <a:rPr lang="en-US" sz="2400" b="1" i="1">
                <a:solidFill>
                  <a:srgbClr val="000000"/>
                </a:solidFill>
                <a:ea typeface="Calibri"/>
                <a:cs typeface="Calibri"/>
              </a:rPr>
              <a:t>A minimum of 5 percent or at least one unit (whichever is greater) in a housing project containing five or more dwelling units must be made accessible for persons with mobility impairments. An additional 2 percent or at least one unit (whichever is greater) must be made accessible for persons with hearing or vision impairments. </a:t>
            </a:r>
          </a:p>
          <a:p>
            <a:pPr marL="285750" indent="-285750">
              <a:lnSpc>
                <a:spcPct val="100000"/>
              </a:lnSpc>
              <a:spcBef>
                <a:spcPts val="0"/>
              </a:spcBef>
              <a:spcAft>
                <a:spcPts val="0"/>
              </a:spcAft>
              <a:buFont typeface="Wingdings,Sans-Serif" panose="020F0502020204030204" pitchFamily="34" charset="0"/>
              <a:buChar char="§"/>
            </a:pPr>
            <a:endParaRPr lang="en-US" b="1" i="1">
              <a:solidFill>
                <a:srgbClr val="000000"/>
              </a:solidFill>
              <a:ea typeface="Calibri"/>
              <a:cs typeface="Calibri"/>
            </a:endParaRPr>
          </a:p>
          <a:p>
            <a:pPr marL="383540" lvl="1">
              <a:lnSpc>
                <a:spcPct val="100000"/>
              </a:lnSpc>
              <a:spcBef>
                <a:spcPts val="0"/>
              </a:spcBef>
              <a:spcAft>
                <a:spcPts val="0"/>
              </a:spcAft>
            </a:pPr>
            <a:r>
              <a:rPr lang="en-US" i="1">
                <a:solidFill>
                  <a:srgbClr val="000000"/>
                </a:solidFill>
                <a:ea typeface="Calibri"/>
                <a:cs typeface="Calibri"/>
              </a:rPr>
              <a:t>A project is defined as the whole of one or more residential structures and appurtenant structures, equipment, roads, walks, and parking lots which are covered by a single contract for Federal financial assistance or application for assistance, or are treated as a whole for processing purposes, whether or not located on a common site. </a:t>
            </a:r>
            <a:endParaRPr lang="en-US">
              <a:ea typeface="Calibri"/>
              <a:cs typeface="Calibri"/>
            </a:endParaRPr>
          </a:p>
        </p:txBody>
      </p:sp>
    </p:spTree>
    <p:extLst>
      <p:ext uri="{BB962C8B-B14F-4D97-AF65-F5344CB8AC3E}">
        <p14:creationId xmlns:p14="http://schemas.microsoft.com/office/powerpoint/2010/main" val="262629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BE40-70D0-6B6E-1DB3-CAC7004A3409}"/>
              </a:ext>
            </a:extLst>
          </p:cNvPr>
          <p:cNvSpPr>
            <a:spLocks noGrp="1"/>
          </p:cNvSpPr>
          <p:nvPr>
            <p:ph type="title"/>
          </p:nvPr>
        </p:nvSpPr>
        <p:spPr>
          <a:xfrm>
            <a:off x="809733" y="286603"/>
            <a:ext cx="10345947" cy="1263853"/>
          </a:xfrm>
        </p:spPr>
        <p:txBody>
          <a:bodyPr>
            <a:normAutofit fontScale="90000"/>
          </a:bodyPr>
          <a:lstStyle/>
          <a:p>
            <a:pPr algn="ctr"/>
            <a:br>
              <a:rPr lang="en-US" b="1">
                <a:ea typeface="Calibri Light"/>
                <a:cs typeface="Calibri Light"/>
              </a:rPr>
            </a:br>
            <a:br>
              <a:rPr lang="en-US" b="1">
                <a:ea typeface="Calibri Light"/>
                <a:cs typeface="Calibri Light"/>
              </a:rPr>
            </a:br>
            <a:br>
              <a:rPr lang="en-US" b="1">
                <a:ea typeface="Calibri Light"/>
                <a:cs typeface="Calibri Light"/>
              </a:rPr>
            </a:br>
            <a:br>
              <a:rPr lang="en-US" b="1">
                <a:ea typeface="Calibri Light"/>
                <a:cs typeface="Calibri Light"/>
              </a:rPr>
            </a:br>
            <a:r>
              <a:rPr lang="en-US" b="1">
                <a:ea typeface="Calibri Light"/>
                <a:cs typeface="Calibri Light"/>
              </a:rPr>
              <a:t>504 Reqs. Alterations/Rehab</a:t>
            </a:r>
            <a:endParaRPr lang="en-US">
              <a:solidFill>
                <a:srgbClr val="000000"/>
              </a:solidFill>
              <a:ea typeface="Calibri Light"/>
              <a:cs typeface="Calibri Light"/>
            </a:endParaRPr>
          </a:p>
          <a:p>
            <a:endParaRPr lang="en-US">
              <a:ea typeface="Calibri Light"/>
              <a:cs typeface="Calibri Light"/>
            </a:endParaRPr>
          </a:p>
        </p:txBody>
      </p:sp>
      <p:sp>
        <p:nvSpPr>
          <p:cNvPr id="3" name="Content Placeholder 2">
            <a:extLst>
              <a:ext uri="{FF2B5EF4-FFF2-40B4-BE49-F238E27FC236}">
                <a16:creationId xmlns:a16="http://schemas.microsoft.com/office/drawing/2014/main" id="{3F3D96E0-AFBC-5386-B6E3-E78D143033AD}"/>
              </a:ext>
            </a:extLst>
          </p:cNvPr>
          <p:cNvSpPr>
            <a:spLocks noGrp="1"/>
          </p:cNvSpPr>
          <p:nvPr>
            <p:ph idx="1"/>
          </p:nvPr>
        </p:nvSpPr>
        <p:spPr>
          <a:xfrm>
            <a:off x="809733" y="1917621"/>
            <a:ext cx="10345947" cy="4080869"/>
          </a:xfrm>
        </p:spPr>
        <p:txBody>
          <a:bodyPr vert="horz" lIns="0" tIns="45720" rIns="0" bIns="45720" rtlCol="0" anchor="t">
            <a:noAutofit/>
          </a:bodyPr>
          <a:lstStyle/>
          <a:p>
            <a:pPr>
              <a:buFont typeface="Wingdings,Sans-Serif" panose="020F0502020204030204" pitchFamily="34" charset="0"/>
              <a:buChar char="§"/>
            </a:pPr>
            <a:r>
              <a:rPr lang="en-US" sz="2400" b="1">
                <a:solidFill>
                  <a:srgbClr val="000000"/>
                </a:solidFill>
                <a:ea typeface="Calibri"/>
                <a:cs typeface="Calibri"/>
              </a:rPr>
              <a:t> </a:t>
            </a:r>
            <a:r>
              <a:rPr lang="en-US" sz="2400" b="1" u="sng">
                <a:solidFill>
                  <a:srgbClr val="000000"/>
                </a:solidFill>
                <a:ea typeface="Calibri"/>
                <a:cs typeface="Calibri"/>
              </a:rPr>
              <a:t>Substantial Alteration:</a:t>
            </a:r>
            <a:r>
              <a:rPr lang="en-US" sz="2400">
                <a:solidFill>
                  <a:srgbClr val="000000"/>
                </a:solidFill>
                <a:ea typeface="Calibri"/>
                <a:cs typeface="Calibri"/>
              </a:rPr>
              <a:t> If alterations are undertaken to a project that has </a:t>
            </a:r>
            <a:r>
              <a:rPr lang="en-US" sz="2400" b="1">
                <a:solidFill>
                  <a:srgbClr val="000000"/>
                </a:solidFill>
                <a:ea typeface="Calibri"/>
                <a:cs typeface="Calibri"/>
              </a:rPr>
              <a:t>15 or more units</a:t>
            </a:r>
            <a:r>
              <a:rPr lang="en-US" sz="2400">
                <a:solidFill>
                  <a:srgbClr val="000000"/>
                </a:solidFill>
                <a:ea typeface="Calibri"/>
                <a:cs typeface="Calibri"/>
              </a:rPr>
              <a:t>, and the cost of the alterations is </a:t>
            </a:r>
            <a:r>
              <a:rPr lang="en-US" sz="2400" b="1">
                <a:solidFill>
                  <a:srgbClr val="000000"/>
                </a:solidFill>
                <a:ea typeface="Calibri"/>
                <a:cs typeface="Calibri"/>
              </a:rPr>
              <a:t>75 percent or more of the replacement cost </a:t>
            </a:r>
            <a:r>
              <a:rPr lang="en-US" sz="2400">
                <a:solidFill>
                  <a:srgbClr val="000000"/>
                </a:solidFill>
                <a:ea typeface="Calibri"/>
                <a:cs typeface="Calibri"/>
              </a:rPr>
              <a:t>of the completed facility, then the alteration is to be treated as if it were new construction, and the requirements for new construction apply. </a:t>
            </a:r>
          </a:p>
          <a:p>
            <a:pPr>
              <a:buFont typeface="Wingdings,Sans-Serif" panose="020F0502020204030204" pitchFamily="34" charset="0"/>
              <a:buChar char="§"/>
            </a:pPr>
            <a:r>
              <a:rPr lang="en-US" sz="2400" b="1">
                <a:solidFill>
                  <a:srgbClr val="000000"/>
                </a:solidFill>
                <a:ea typeface="Calibri"/>
                <a:cs typeface="Calibri"/>
              </a:rPr>
              <a:t> </a:t>
            </a:r>
            <a:r>
              <a:rPr lang="en-US" sz="2400" b="1" u="sng">
                <a:solidFill>
                  <a:srgbClr val="000000"/>
                </a:solidFill>
                <a:ea typeface="Calibri"/>
                <a:cs typeface="Calibri"/>
              </a:rPr>
              <a:t>Other Alterations:</a:t>
            </a:r>
            <a:r>
              <a:rPr lang="en-US" sz="2400" b="1">
                <a:solidFill>
                  <a:srgbClr val="000000"/>
                </a:solidFill>
                <a:ea typeface="Calibri"/>
                <a:cs typeface="Calibri"/>
              </a:rPr>
              <a:t> </a:t>
            </a:r>
            <a:r>
              <a:rPr lang="en-US" sz="2400">
                <a:solidFill>
                  <a:srgbClr val="000000"/>
                </a:solidFill>
                <a:ea typeface="Calibri"/>
                <a:cs typeface="Calibri"/>
              </a:rPr>
              <a:t>When other alterations are undertaken, including (but not limited to) modernization or structural changes, such alterations are required to be accessible to the maximum extent feasible* </a:t>
            </a:r>
            <a:r>
              <a:rPr lang="en-US" sz="2400" b="1" i="1">
                <a:solidFill>
                  <a:srgbClr val="000000"/>
                </a:solidFill>
                <a:ea typeface="Calibri"/>
                <a:cs typeface="Calibri"/>
              </a:rPr>
              <a:t>until at least 5 percent of the units in a project are accessible</a:t>
            </a:r>
            <a:r>
              <a:rPr lang="en-US" sz="2400">
                <a:solidFill>
                  <a:srgbClr val="000000"/>
                </a:solidFill>
                <a:ea typeface="Calibri"/>
                <a:cs typeface="Calibri"/>
              </a:rPr>
              <a:t>.</a:t>
            </a:r>
            <a:endParaRPr lang="en-US" sz="2400">
              <a:solidFill>
                <a:srgbClr val="404040"/>
              </a:solidFill>
              <a:ea typeface="Calibri"/>
              <a:cs typeface="Calibri"/>
            </a:endParaRPr>
          </a:p>
          <a:p>
            <a:pPr marL="383540" lvl="2" indent="0">
              <a:buNone/>
            </a:pPr>
            <a:r>
              <a:rPr lang="en-US" sz="1800" i="1">
                <a:solidFill>
                  <a:srgbClr val="000000"/>
                </a:solidFill>
                <a:ea typeface="Calibri"/>
                <a:cs typeface="Calibri"/>
              </a:rPr>
              <a:t> *“to the maximum extent feasible” shall not be interpreted as requiring that a recipient make a dwelling unit, common area, or facility accessible if doing so would impose undue financial and administrative burdens on the operation of the housing project.</a:t>
            </a:r>
            <a:endParaRPr lang="en-US" sz="1800" i="1">
              <a:ea typeface="Calibri"/>
              <a:cs typeface="Calibri"/>
            </a:endParaRPr>
          </a:p>
          <a:p>
            <a:pPr marL="383540" lvl="1">
              <a:lnSpc>
                <a:spcPct val="100000"/>
              </a:lnSpc>
              <a:spcBef>
                <a:spcPts val="0"/>
              </a:spcBef>
              <a:spcAft>
                <a:spcPts val="0"/>
              </a:spcAft>
            </a:pPr>
            <a:endParaRPr lang="en-US" i="1">
              <a:solidFill>
                <a:srgbClr val="000000"/>
              </a:solidFill>
              <a:ea typeface="Calibri"/>
              <a:cs typeface="Calibri"/>
            </a:endParaRPr>
          </a:p>
        </p:txBody>
      </p:sp>
    </p:spTree>
    <p:extLst>
      <p:ext uri="{BB962C8B-B14F-4D97-AF65-F5344CB8AC3E}">
        <p14:creationId xmlns:p14="http://schemas.microsoft.com/office/powerpoint/2010/main" val="408953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A28A9-24AF-1754-832A-8D995BC8FF38}"/>
              </a:ext>
            </a:extLst>
          </p:cNvPr>
          <p:cNvSpPr txBox="1"/>
          <p:nvPr/>
        </p:nvSpPr>
        <p:spPr>
          <a:xfrm>
            <a:off x="1596392" y="476870"/>
            <a:ext cx="4668970" cy="646331"/>
          </a:xfrm>
          <a:prstGeom prst="rect">
            <a:avLst/>
          </a:prstGeom>
          <a:noFill/>
        </p:spPr>
        <p:txBody>
          <a:bodyPr wrap="none" rtlCol="0">
            <a:spAutoFit/>
          </a:bodyPr>
          <a:lstStyle/>
          <a:p>
            <a:r>
              <a:rPr lang="en-US" sz="3600" b="1"/>
              <a:t>NwONAP Staff Updates</a:t>
            </a:r>
          </a:p>
        </p:txBody>
      </p:sp>
      <p:sp>
        <p:nvSpPr>
          <p:cNvPr id="4" name="TextBox 3">
            <a:extLst>
              <a:ext uri="{FF2B5EF4-FFF2-40B4-BE49-F238E27FC236}">
                <a16:creationId xmlns:a16="http://schemas.microsoft.com/office/drawing/2014/main" id="{E42B4D2A-7953-91DF-6239-4BD2D3110D68}"/>
              </a:ext>
            </a:extLst>
          </p:cNvPr>
          <p:cNvSpPr txBox="1"/>
          <p:nvPr/>
        </p:nvSpPr>
        <p:spPr>
          <a:xfrm>
            <a:off x="3294679" y="1289363"/>
            <a:ext cx="2256195" cy="954107"/>
          </a:xfrm>
          <a:prstGeom prst="rect">
            <a:avLst/>
          </a:prstGeom>
          <a:noFill/>
        </p:spPr>
        <p:txBody>
          <a:bodyPr wrap="none" rtlCol="0">
            <a:spAutoFit/>
          </a:bodyPr>
          <a:lstStyle/>
          <a:p>
            <a:pPr algn="ctr"/>
            <a:r>
              <a:rPr lang="en-US" sz="2800" b="1"/>
              <a:t>Tom Carney</a:t>
            </a:r>
          </a:p>
          <a:p>
            <a:pPr algn="ctr"/>
            <a:r>
              <a:rPr lang="en-US" sz="2800" b="1"/>
              <a:t>Administrator</a:t>
            </a:r>
          </a:p>
        </p:txBody>
      </p:sp>
      <p:sp>
        <p:nvSpPr>
          <p:cNvPr id="5" name="TextBox 4">
            <a:extLst>
              <a:ext uri="{FF2B5EF4-FFF2-40B4-BE49-F238E27FC236}">
                <a16:creationId xmlns:a16="http://schemas.microsoft.com/office/drawing/2014/main" id="{7E40464D-A4B4-2D80-1921-06737CFDA00D}"/>
              </a:ext>
            </a:extLst>
          </p:cNvPr>
          <p:cNvSpPr txBox="1"/>
          <p:nvPr/>
        </p:nvSpPr>
        <p:spPr>
          <a:xfrm>
            <a:off x="344446" y="2713484"/>
            <a:ext cx="3696140" cy="4093428"/>
          </a:xfrm>
          <a:prstGeom prst="rect">
            <a:avLst/>
          </a:prstGeom>
          <a:noFill/>
        </p:spPr>
        <p:txBody>
          <a:bodyPr wrap="none" lIns="91440" tIns="45720" rIns="91440" bIns="45720" rtlCol="0" anchor="t">
            <a:spAutoFit/>
          </a:bodyPr>
          <a:lstStyle/>
          <a:p>
            <a:r>
              <a:rPr lang="en-US" sz="2000" b="1" u="sng"/>
              <a:t>GRANTS MANAGEMENT</a:t>
            </a:r>
          </a:p>
          <a:p>
            <a:r>
              <a:rPr lang="en-US" sz="2000"/>
              <a:t>David Boyd – Director</a:t>
            </a:r>
            <a:endParaRPr lang="en-US" sz="2000">
              <a:cs typeface="Calibri"/>
            </a:endParaRPr>
          </a:p>
          <a:p>
            <a:endParaRPr lang="en-US" sz="2000"/>
          </a:p>
          <a:p>
            <a:r>
              <a:rPr lang="en-US" sz="2000"/>
              <a:t>Sandel Ferguson – Team Lead</a:t>
            </a:r>
            <a:endParaRPr lang="en-US" sz="2000">
              <a:cs typeface="Calibri"/>
            </a:endParaRPr>
          </a:p>
          <a:p>
            <a:r>
              <a:rPr lang="en-US" sz="2000" err="1"/>
              <a:t>Shakoe</a:t>
            </a:r>
            <a:r>
              <a:rPr lang="en-US" sz="2000"/>
              <a:t> English</a:t>
            </a:r>
            <a:endParaRPr lang="en-US" sz="2000">
              <a:cs typeface="Calibri"/>
            </a:endParaRPr>
          </a:p>
          <a:p>
            <a:r>
              <a:rPr lang="en-US" sz="2000"/>
              <a:t>Maya Urban</a:t>
            </a:r>
            <a:endParaRPr lang="en-US" sz="2000">
              <a:cs typeface="Calibri"/>
            </a:endParaRPr>
          </a:p>
          <a:p>
            <a:r>
              <a:rPr lang="en-US" sz="2000"/>
              <a:t>Clint </a:t>
            </a:r>
            <a:r>
              <a:rPr lang="en-US" sz="2000" err="1"/>
              <a:t>Zarnosky</a:t>
            </a:r>
            <a:endParaRPr lang="en-US" sz="2000" err="1">
              <a:ea typeface="Calibri"/>
              <a:cs typeface="Calibri"/>
            </a:endParaRPr>
          </a:p>
          <a:p>
            <a:r>
              <a:rPr lang="en-US" sz="2000"/>
              <a:t>Joe Anderson</a:t>
            </a:r>
            <a:endParaRPr lang="en-US" sz="2000">
              <a:ea typeface="Calibri"/>
              <a:cs typeface="Calibri"/>
            </a:endParaRPr>
          </a:p>
          <a:p>
            <a:r>
              <a:rPr lang="en-US" sz="2000">
                <a:cs typeface="Calibri" panose="020F0502020204030204"/>
              </a:rPr>
              <a:t>Mandy Ewing</a:t>
            </a:r>
            <a:endParaRPr lang="en-US" sz="2000">
              <a:ea typeface="Calibri"/>
              <a:cs typeface="Calibri" panose="020F0502020204030204"/>
            </a:endParaRPr>
          </a:p>
          <a:p>
            <a:r>
              <a:rPr lang="en-US" sz="2000">
                <a:cs typeface="Calibri" panose="020F0502020204030204"/>
              </a:rPr>
              <a:t>Mayen Akpan</a:t>
            </a:r>
            <a:endParaRPr lang="en-US" sz="2000">
              <a:ea typeface="Calibri"/>
              <a:cs typeface="Calibri" panose="020F0502020204030204"/>
            </a:endParaRPr>
          </a:p>
          <a:p>
            <a:r>
              <a:rPr lang="en-US" sz="2000">
                <a:cs typeface="Calibri" panose="020F0502020204030204"/>
              </a:rPr>
              <a:t>Linda Brenner</a:t>
            </a:r>
            <a:endParaRPr lang="en-US" sz="2000">
              <a:ea typeface="Calibri"/>
              <a:cs typeface="Calibri" panose="020F0502020204030204"/>
            </a:endParaRPr>
          </a:p>
          <a:p>
            <a:r>
              <a:rPr lang="en-US" sz="2000" b="1">
                <a:cs typeface="Calibri"/>
              </a:rPr>
              <a:t>Christopher Camacho</a:t>
            </a:r>
            <a:endParaRPr lang="en-US" sz="2000" b="1">
              <a:ea typeface="Calibri"/>
              <a:cs typeface="Calibri"/>
            </a:endParaRPr>
          </a:p>
          <a:p>
            <a:r>
              <a:rPr lang="en-US" sz="2000" b="1">
                <a:cs typeface="Calibri"/>
              </a:rPr>
              <a:t>Kevin O’Connor – COVID Focused</a:t>
            </a:r>
            <a:endParaRPr lang="en-US"/>
          </a:p>
        </p:txBody>
      </p:sp>
      <p:sp>
        <p:nvSpPr>
          <p:cNvPr id="6" name="TextBox 5">
            <a:extLst>
              <a:ext uri="{FF2B5EF4-FFF2-40B4-BE49-F238E27FC236}">
                <a16:creationId xmlns:a16="http://schemas.microsoft.com/office/drawing/2014/main" id="{87A6F754-9F25-EB09-8D58-87D6741DBBAD}"/>
              </a:ext>
            </a:extLst>
          </p:cNvPr>
          <p:cNvSpPr txBox="1"/>
          <p:nvPr/>
        </p:nvSpPr>
        <p:spPr>
          <a:xfrm>
            <a:off x="7387353" y="2713484"/>
            <a:ext cx="3689836" cy="4093428"/>
          </a:xfrm>
          <a:prstGeom prst="rect">
            <a:avLst/>
          </a:prstGeom>
          <a:noFill/>
        </p:spPr>
        <p:txBody>
          <a:bodyPr wrap="square" lIns="91440" tIns="45720" rIns="91440" bIns="45720" rtlCol="0" anchor="t">
            <a:spAutoFit/>
          </a:bodyPr>
          <a:lstStyle/>
          <a:p>
            <a:r>
              <a:rPr lang="en-US" sz="2000" b="1" u="sng"/>
              <a:t>GRANTS EVALUATION</a:t>
            </a:r>
          </a:p>
          <a:p>
            <a:r>
              <a:rPr lang="en-US" sz="2000"/>
              <a:t>Greg Roe – Director</a:t>
            </a:r>
            <a:endParaRPr lang="en-US" sz="2000">
              <a:cs typeface="Calibri"/>
            </a:endParaRPr>
          </a:p>
          <a:p>
            <a:endParaRPr lang="en-US" sz="2000"/>
          </a:p>
          <a:p>
            <a:r>
              <a:rPr lang="en-US" sz="2000"/>
              <a:t>Katie Wilson – Team Lead</a:t>
            </a:r>
            <a:endParaRPr lang="en-US" sz="2000">
              <a:cs typeface="Calibri"/>
            </a:endParaRPr>
          </a:p>
          <a:p>
            <a:r>
              <a:rPr lang="en-US" sz="2000"/>
              <a:t>Melanie Fisher</a:t>
            </a:r>
            <a:endParaRPr lang="en-US" sz="2000">
              <a:cs typeface="Calibri"/>
            </a:endParaRPr>
          </a:p>
          <a:p>
            <a:r>
              <a:rPr lang="en-US" sz="2000"/>
              <a:t>Aaron Gerrard</a:t>
            </a:r>
            <a:endParaRPr lang="en-US" sz="2000">
              <a:cs typeface="Calibri"/>
            </a:endParaRPr>
          </a:p>
          <a:p>
            <a:r>
              <a:rPr lang="en-US" sz="2000">
                <a:cs typeface="Calibri"/>
              </a:rPr>
              <a:t>Linda O’Rourke</a:t>
            </a:r>
          </a:p>
          <a:p>
            <a:r>
              <a:rPr lang="en-US" sz="2000">
                <a:cs typeface="Calibri"/>
              </a:rPr>
              <a:t>Marty McCormick</a:t>
            </a:r>
          </a:p>
          <a:p>
            <a:r>
              <a:rPr lang="en-US" sz="2000">
                <a:cs typeface="Calibri"/>
              </a:rPr>
              <a:t>Niki Paganucci </a:t>
            </a:r>
          </a:p>
          <a:p>
            <a:r>
              <a:rPr lang="en-US" sz="2000">
                <a:cs typeface="Calibri"/>
              </a:rPr>
              <a:t>Leslie Jackson</a:t>
            </a:r>
          </a:p>
          <a:p>
            <a:r>
              <a:rPr lang="en-US" sz="2000" b="1">
                <a:cs typeface="Calibri"/>
              </a:rPr>
              <a:t>Angelique Adams</a:t>
            </a:r>
          </a:p>
          <a:p>
            <a:r>
              <a:rPr lang="en-US" sz="2000" b="1">
                <a:cs typeface="Calibri"/>
              </a:rPr>
              <a:t>Tira McIntosh-Lampkins (5/20/24</a:t>
            </a:r>
            <a:endParaRPr lang="en-US" sz="2000">
              <a:cs typeface="Calibri"/>
            </a:endParaRPr>
          </a:p>
        </p:txBody>
      </p:sp>
      <p:sp>
        <p:nvSpPr>
          <p:cNvPr id="8" name="TextBox 7">
            <a:extLst>
              <a:ext uri="{FF2B5EF4-FFF2-40B4-BE49-F238E27FC236}">
                <a16:creationId xmlns:a16="http://schemas.microsoft.com/office/drawing/2014/main" id="{D1FEC143-1CAC-36FD-75B2-3A44186D4A1B}"/>
              </a:ext>
            </a:extLst>
          </p:cNvPr>
          <p:cNvSpPr txBox="1"/>
          <p:nvPr/>
        </p:nvSpPr>
        <p:spPr>
          <a:xfrm>
            <a:off x="7387353" y="1553363"/>
            <a:ext cx="2690608" cy="707886"/>
          </a:xfrm>
          <a:prstGeom prst="rect">
            <a:avLst/>
          </a:prstGeom>
          <a:noFill/>
        </p:spPr>
        <p:txBody>
          <a:bodyPr wrap="none" rtlCol="0">
            <a:spAutoFit/>
          </a:bodyPr>
          <a:lstStyle/>
          <a:p>
            <a:r>
              <a:rPr lang="en-US" sz="2000"/>
              <a:t>Kirsten Franklin- Temple</a:t>
            </a:r>
          </a:p>
          <a:p>
            <a:r>
              <a:rPr lang="en-US" sz="2000"/>
              <a:t>Administrator Advisor</a:t>
            </a:r>
          </a:p>
        </p:txBody>
      </p:sp>
      <p:cxnSp>
        <p:nvCxnSpPr>
          <p:cNvPr id="10" name="Straight Connector 9">
            <a:extLst>
              <a:ext uri="{FF2B5EF4-FFF2-40B4-BE49-F238E27FC236}">
                <a16:creationId xmlns:a16="http://schemas.microsoft.com/office/drawing/2014/main" id="{F0DF87A4-D8C3-B025-B36F-413C07E940C9}"/>
              </a:ext>
            </a:extLst>
          </p:cNvPr>
          <p:cNvCxnSpPr>
            <a:cxnSpLocks/>
          </p:cNvCxnSpPr>
          <p:nvPr/>
        </p:nvCxnSpPr>
        <p:spPr>
          <a:xfrm flipH="1">
            <a:off x="2397512" y="2243470"/>
            <a:ext cx="760358" cy="39936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BF4C3F-4240-DB00-D072-1435C35F1351}"/>
              </a:ext>
            </a:extLst>
          </p:cNvPr>
          <p:cNvCxnSpPr>
            <a:cxnSpLocks/>
          </p:cNvCxnSpPr>
          <p:nvPr/>
        </p:nvCxnSpPr>
        <p:spPr>
          <a:xfrm>
            <a:off x="5526789" y="2105322"/>
            <a:ext cx="1702729" cy="74631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35189F1-8A3E-23F5-13FC-9232EB06D195}"/>
              </a:ext>
            </a:extLst>
          </p:cNvPr>
          <p:cNvCxnSpPr/>
          <p:nvPr/>
        </p:nvCxnSpPr>
        <p:spPr>
          <a:xfrm>
            <a:off x="5866544" y="1890445"/>
            <a:ext cx="1205139"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4071450-78A2-BE81-134C-77A810FA89D9}"/>
              </a:ext>
            </a:extLst>
          </p:cNvPr>
          <p:cNvPicPr>
            <a:picLocks noChangeAspect="1"/>
          </p:cNvPicPr>
          <p:nvPr/>
        </p:nvPicPr>
        <p:blipFill>
          <a:blip r:embed="rId2"/>
          <a:stretch>
            <a:fillRect/>
          </a:stretch>
        </p:blipFill>
        <p:spPr>
          <a:xfrm>
            <a:off x="344446" y="358864"/>
            <a:ext cx="852451" cy="919749"/>
          </a:xfrm>
          <a:prstGeom prst="rect">
            <a:avLst/>
          </a:prstGeom>
        </p:spPr>
      </p:pic>
    </p:spTree>
    <p:extLst>
      <p:ext uri="{BB962C8B-B14F-4D97-AF65-F5344CB8AC3E}">
        <p14:creationId xmlns:p14="http://schemas.microsoft.com/office/powerpoint/2010/main" val="254731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4CE5-FBFD-5F37-D52B-40454F822AF8}"/>
              </a:ext>
            </a:extLst>
          </p:cNvPr>
          <p:cNvSpPr>
            <a:spLocks noGrp="1"/>
          </p:cNvSpPr>
          <p:nvPr>
            <p:ph type="title"/>
          </p:nvPr>
        </p:nvSpPr>
        <p:spPr/>
        <p:txBody>
          <a:bodyPr/>
          <a:lstStyle/>
          <a:p>
            <a:pPr algn="ctr"/>
            <a:r>
              <a:rPr lang="en-US" b="1"/>
              <a:t>504 Requirements Summary</a:t>
            </a:r>
            <a:endParaRPr lang="en-US"/>
          </a:p>
        </p:txBody>
      </p:sp>
      <p:sp>
        <p:nvSpPr>
          <p:cNvPr id="3" name="Content Placeholder 2">
            <a:extLst>
              <a:ext uri="{FF2B5EF4-FFF2-40B4-BE49-F238E27FC236}">
                <a16:creationId xmlns:a16="http://schemas.microsoft.com/office/drawing/2014/main" id="{3A916A1E-1E79-CCB7-A8DB-7D15E65D6680}"/>
              </a:ext>
            </a:extLst>
          </p:cNvPr>
          <p:cNvSpPr>
            <a:spLocks noGrp="1"/>
          </p:cNvSpPr>
          <p:nvPr>
            <p:ph idx="1"/>
          </p:nvPr>
        </p:nvSpPr>
        <p:spPr>
          <a:xfrm>
            <a:off x="1097280" y="1845733"/>
            <a:ext cx="10058400" cy="4343193"/>
          </a:xfrm>
        </p:spPr>
        <p:txBody>
          <a:bodyPr vert="horz" lIns="0" tIns="45720" rIns="0" bIns="45720" rtlCol="0" anchor="t">
            <a:normAutofit lnSpcReduction="10000"/>
          </a:bodyPr>
          <a:lstStyle/>
          <a:p>
            <a:r>
              <a:rPr lang="en-US" sz="2800" b="1" i="1" u="sng"/>
              <a:t>IF… </a:t>
            </a:r>
            <a:endParaRPr lang="en-US" sz="2800" i="1" u="sng">
              <a:ea typeface="Calibri"/>
              <a:cs typeface="Calibri"/>
            </a:endParaRPr>
          </a:p>
          <a:p>
            <a:r>
              <a:rPr lang="en-US" sz="2400"/>
              <a:t>– New construction of housing of </a:t>
            </a:r>
            <a:r>
              <a:rPr lang="en-US" sz="2400" b="1" u="sng"/>
              <a:t>5 or more</a:t>
            </a:r>
            <a:r>
              <a:rPr lang="en-US" sz="2400"/>
              <a:t> units, OR</a:t>
            </a:r>
            <a:endParaRPr lang="en-US" sz="2400">
              <a:ea typeface="Calibri"/>
              <a:cs typeface="Calibri"/>
            </a:endParaRPr>
          </a:p>
          <a:p>
            <a:r>
              <a:rPr lang="en-US" sz="2400"/>
              <a:t>– Substantial alterations of</a:t>
            </a:r>
            <a:r>
              <a:rPr lang="en-US" sz="2400" b="1" u="sng"/>
              <a:t> 15+ units</a:t>
            </a:r>
            <a:r>
              <a:rPr lang="en-US" sz="2400"/>
              <a:t> of housing</a:t>
            </a:r>
            <a:endParaRPr lang="en-US" sz="2400">
              <a:ea typeface="Calibri"/>
              <a:cs typeface="Calibri"/>
            </a:endParaRPr>
          </a:p>
          <a:p>
            <a:pPr algn="ctr"/>
            <a:r>
              <a:rPr lang="en-US" sz="2400" i="1"/>
              <a:t>Substantial alterations =  cost of alterations is 75% or more of </a:t>
            </a:r>
            <a:endParaRPr lang="en-US" sz="2400" i="1">
              <a:ea typeface="Calibri"/>
              <a:cs typeface="Calibri"/>
            </a:endParaRPr>
          </a:p>
          <a:p>
            <a:pPr algn="ctr"/>
            <a:r>
              <a:rPr lang="en-US" sz="2400" i="1"/>
              <a:t>replacement cost of completed facility</a:t>
            </a:r>
            <a:endParaRPr lang="en-US" sz="2400" i="1">
              <a:ea typeface="Calibri"/>
              <a:cs typeface="Calibri"/>
            </a:endParaRPr>
          </a:p>
          <a:p>
            <a:r>
              <a:rPr lang="en-US" sz="2800" b="1" i="1" u="sng"/>
              <a:t>THEN…</a:t>
            </a:r>
            <a:endParaRPr lang="en-US" sz="2800" b="1" i="1" u="sng">
              <a:ea typeface="Calibri"/>
              <a:cs typeface="Calibri"/>
            </a:endParaRPr>
          </a:p>
          <a:p>
            <a:r>
              <a:rPr lang="en-US" sz="2400"/>
              <a:t>– Min. </a:t>
            </a:r>
            <a:r>
              <a:rPr lang="en-US" sz="2400" b="1" u="sng"/>
              <a:t>5% of units (at least 1 unit)</a:t>
            </a:r>
            <a:r>
              <a:rPr lang="en-US" sz="2400"/>
              <a:t> for mobility impairments </a:t>
            </a:r>
            <a:endParaRPr lang="en-US" sz="2400">
              <a:ea typeface="Calibri"/>
              <a:cs typeface="Calibri"/>
            </a:endParaRPr>
          </a:p>
          <a:p>
            <a:r>
              <a:rPr lang="en-US" sz="2400"/>
              <a:t>– </a:t>
            </a:r>
            <a:r>
              <a:rPr lang="en-US" sz="2400" u="sng"/>
              <a:t>Additional </a:t>
            </a:r>
            <a:r>
              <a:rPr lang="en-US" sz="2400"/>
              <a:t>min. </a:t>
            </a:r>
            <a:r>
              <a:rPr lang="en-US" sz="2400" b="1" u="sng"/>
              <a:t>2% of units (or at least 1 unit)</a:t>
            </a:r>
            <a:r>
              <a:rPr lang="en-US" sz="2400"/>
              <a:t> for hearing/vision impairment </a:t>
            </a:r>
            <a:endParaRPr lang="en-US" sz="2400">
              <a:ea typeface="Calibri"/>
              <a:cs typeface="Calibri"/>
            </a:endParaRPr>
          </a:p>
          <a:p>
            <a:r>
              <a:rPr lang="en-US" sz="2400"/>
              <a:t>–Entrance/exit routes &amp; public/common use areas must be accessible</a:t>
            </a:r>
            <a:endParaRPr lang="en-US" sz="2400">
              <a:ea typeface="Calibri"/>
              <a:cs typeface="Calibri"/>
            </a:endParaRPr>
          </a:p>
        </p:txBody>
      </p:sp>
    </p:spTree>
    <p:extLst>
      <p:ext uri="{BB962C8B-B14F-4D97-AF65-F5344CB8AC3E}">
        <p14:creationId xmlns:p14="http://schemas.microsoft.com/office/powerpoint/2010/main" val="353056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7BA5-4CFC-A7DA-8F91-D05855753A37}"/>
              </a:ext>
            </a:extLst>
          </p:cNvPr>
          <p:cNvSpPr>
            <a:spLocks noGrp="1"/>
          </p:cNvSpPr>
          <p:nvPr>
            <p:ph type="title"/>
          </p:nvPr>
        </p:nvSpPr>
        <p:spPr/>
        <p:txBody>
          <a:bodyPr/>
          <a:lstStyle/>
          <a:p>
            <a:r>
              <a:rPr lang="en-US"/>
              <a:t>504 Questions to answer when you get back…</a:t>
            </a:r>
          </a:p>
        </p:txBody>
      </p:sp>
      <p:sp>
        <p:nvSpPr>
          <p:cNvPr id="3" name="Content Placeholder 2">
            <a:extLst>
              <a:ext uri="{FF2B5EF4-FFF2-40B4-BE49-F238E27FC236}">
                <a16:creationId xmlns:a16="http://schemas.microsoft.com/office/drawing/2014/main" id="{FF891C14-8C50-32A6-A77E-269A58DF9FAC}"/>
              </a:ext>
            </a:extLst>
          </p:cNvPr>
          <p:cNvSpPr>
            <a:spLocks noGrp="1"/>
          </p:cNvSpPr>
          <p:nvPr>
            <p:ph idx="1"/>
          </p:nvPr>
        </p:nvSpPr>
        <p:spPr>
          <a:xfrm>
            <a:off x="1097280" y="1845734"/>
            <a:ext cx="10058400" cy="4325284"/>
          </a:xfrm>
        </p:spPr>
        <p:txBody>
          <a:bodyPr vert="horz" lIns="0" tIns="45720" rIns="0" bIns="45720" rtlCol="0" anchor="t">
            <a:normAutofit/>
          </a:bodyPr>
          <a:lstStyle/>
          <a:p>
            <a:pPr marL="457200" indent="-457200">
              <a:buAutoNum type="arabicPeriod"/>
            </a:pPr>
            <a:endParaRPr lang="en-US" sz="2400">
              <a:ea typeface="Calibri" panose="020F0502020204030204"/>
              <a:cs typeface="Calibri" panose="020F0502020204030204"/>
            </a:endParaRPr>
          </a:p>
          <a:p>
            <a:pPr marL="457200" indent="-457200">
              <a:buAutoNum type="arabicPeriod"/>
            </a:pPr>
            <a:r>
              <a:rPr lang="en-US" sz="2400" b="1"/>
              <a:t> How many Federally Funded units under management of TDHE/Housing Department are considered accessible?</a:t>
            </a:r>
            <a:endParaRPr lang="en-US" sz="2400" b="1">
              <a:ea typeface="Calibri"/>
              <a:cs typeface="Calibri"/>
            </a:endParaRPr>
          </a:p>
          <a:p>
            <a:pPr marL="457200" indent="-457200">
              <a:buAutoNum type="arabicPeriod"/>
            </a:pPr>
            <a:r>
              <a:rPr lang="en-US" sz="2400" b="1"/>
              <a:t> Do the number of units meet the 5% physical accessibility requirement? 2% hearing or vision impairment accessibility?</a:t>
            </a:r>
            <a:endParaRPr lang="en-US" sz="2400" b="1">
              <a:ea typeface="Calibri"/>
              <a:cs typeface="Calibri"/>
            </a:endParaRPr>
          </a:p>
          <a:p>
            <a:pPr marL="457200" indent="-457200">
              <a:buAutoNum type="arabicPeriod"/>
            </a:pPr>
            <a:r>
              <a:rPr lang="en-US" sz="2400" b="1"/>
              <a:t> For 15+ unit, substantial rehab project, are 5% of rehabbed units accessible?</a:t>
            </a:r>
            <a:endParaRPr lang="en-US" sz="2400" b="1">
              <a:ea typeface="Calibri"/>
              <a:cs typeface="Calibri"/>
            </a:endParaRPr>
          </a:p>
          <a:p>
            <a:pPr marL="457200" indent="-457200">
              <a:buAutoNum type="arabicPeriod"/>
            </a:pPr>
            <a:r>
              <a:rPr lang="en-US" sz="2400" b="1"/>
              <a:t> If not, what’s the plan to move to compliance?</a:t>
            </a:r>
          </a:p>
          <a:p>
            <a:pPr marL="457200" indent="-457200">
              <a:buAutoNum type="arabicPeriod"/>
            </a:pPr>
            <a:endParaRPr lang="en-US" sz="2400" b="1">
              <a:ea typeface="Calibri"/>
              <a:cs typeface="Calibri"/>
            </a:endParaRPr>
          </a:p>
        </p:txBody>
      </p:sp>
      <p:sp>
        <p:nvSpPr>
          <p:cNvPr id="4" name="TextBox 3">
            <a:extLst>
              <a:ext uri="{FF2B5EF4-FFF2-40B4-BE49-F238E27FC236}">
                <a16:creationId xmlns:a16="http://schemas.microsoft.com/office/drawing/2014/main" id="{1218A6B4-10F4-F6E7-4361-A7896E3A81A7}"/>
              </a:ext>
            </a:extLst>
          </p:cNvPr>
          <p:cNvSpPr txBox="1"/>
          <p:nvPr/>
        </p:nvSpPr>
        <p:spPr>
          <a:xfrm>
            <a:off x="2702143" y="5330283"/>
            <a:ext cx="8257653" cy="1089016"/>
          </a:xfrm>
          <a:prstGeom prst="rect">
            <a:avLst/>
          </a:prstGeom>
          <a:noFill/>
        </p:spPr>
        <p:txBody>
          <a:bodyPr wrap="square" lIns="91440" tIns="45720" rIns="91440" bIns="45720" rtlCol="0" anchor="t">
            <a:spAutoFit/>
          </a:bodyPr>
          <a:lstStyle/>
          <a:p>
            <a:r>
              <a:rPr lang="en-US"/>
              <a:t>Resources on Codetalk: </a:t>
            </a:r>
            <a:r>
              <a:rPr lang="en-US">
                <a:hlinkClick r:id="rId2"/>
              </a:rPr>
              <a:t>Section 504 Accessibility Monitoring Plan</a:t>
            </a:r>
          </a:p>
          <a:p>
            <a:pPr>
              <a:lnSpc>
                <a:spcPct val="90000"/>
              </a:lnSpc>
              <a:spcBef>
                <a:spcPts val="1200"/>
              </a:spcBef>
              <a:spcAft>
                <a:spcPts val="200"/>
              </a:spcAft>
            </a:pPr>
            <a:r>
              <a:rPr lang="en-US" u="sng">
                <a:solidFill>
                  <a:srgbClr val="404040"/>
                </a:solidFill>
                <a:ea typeface="Calibri"/>
                <a:cs typeface="Calibri"/>
              </a:rPr>
              <a:t>PIH Notice 2014-08</a:t>
            </a:r>
            <a:r>
              <a:rPr lang="en-US" sz="1900">
                <a:solidFill>
                  <a:srgbClr val="404040"/>
                </a:solidFill>
                <a:ea typeface="Calibri"/>
                <a:cs typeface="Calibri"/>
              </a:rPr>
              <a:t> </a:t>
            </a:r>
            <a:r>
              <a:rPr lang="en-US" sz="1000">
                <a:solidFill>
                  <a:srgbClr val="404040"/>
                </a:solidFill>
                <a:ea typeface="Calibri"/>
                <a:cs typeface="Calibri"/>
              </a:rPr>
              <a:t> </a:t>
            </a:r>
            <a:r>
              <a:rPr lang="en-US">
                <a:ea typeface="Calibri"/>
                <a:cs typeface="Calibri"/>
                <a:hlinkClick r:id="rId3"/>
              </a:rPr>
              <a:t>https://www.hud.gov/sites/documents/PIH2014-08.PDF</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402894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873C98-4B62-89E4-52CC-384300B47BF5}"/>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Upcoming Training Opportunities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9D9887-15C5-56D0-F961-2E29523D1F87}"/>
              </a:ext>
            </a:extLst>
          </p:cNvPr>
          <p:cNvSpPr>
            <a:spLocks noGrp="1"/>
          </p:cNvSpPr>
          <p:nvPr>
            <p:ph idx="1"/>
          </p:nvPr>
        </p:nvSpPr>
        <p:spPr>
          <a:xfrm>
            <a:off x="4289529" y="319088"/>
            <a:ext cx="6966734" cy="6321172"/>
          </a:xfrm>
        </p:spPr>
        <p:txBody>
          <a:bodyPr anchor="ctr">
            <a:normAutofit/>
          </a:bodyPr>
          <a:lstStyle/>
          <a:p>
            <a:pPr marL="0" indent="0">
              <a:buNone/>
            </a:pPr>
            <a:r>
              <a:rPr lang="en-US" sz="2400"/>
              <a:t>May 13-15: Intermediate Financial Management &amp; Audit Preparation (virtual)</a:t>
            </a:r>
          </a:p>
          <a:p>
            <a:pPr marL="0" indent="0">
              <a:buNone/>
            </a:pPr>
            <a:endParaRPr lang="en-US" sz="2400"/>
          </a:p>
          <a:p>
            <a:pPr marL="0" indent="0">
              <a:buNone/>
            </a:pPr>
            <a:r>
              <a:rPr lang="en-US" sz="2400"/>
              <a:t>May 14: ARP Act Final Reporting &amp; Closeout (virtual)</a:t>
            </a:r>
          </a:p>
          <a:p>
            <a:pPr marL="0" indent="0">
              <a:buNone/>
            </a:pPr>
            <a:endParaRPr lang="en-US" sz="2400"/>
          </a:p>
          <a:p>
            <a:pPr marL="0" indent="0">
              <a:buNone/>
            </a:pPr>
            <a:r>
              <a:rPr lang="en-US" sz="2400"/>
              <a:t>May 14-16: Developing &amp; Financing Infrastructure (virtual)</a:t>
            </a:r>
          </a:p>
          <a:p>
            <a:pPr marL="0" indent="0">
              <a:buNone/>
            </a:pPr>
            <a:endParaRPr lang="en-US" sz="2400"/>
          </a:p>
          <a:p>
            <a:pPr marL="0" indent="0">
              <a:buNone/>
            </a:pPr>
            <a:r>
              <a:rPr lang="en-US" sz="2400"/>
              <a:t>May 14-16: Strategic Planning (Phoenix, AZ)</a:t>
            </a:r>
          </a:p>
          <a:p>
            <a:pPr marL="0" indent="0">
              <a:buNone/>
            </a:pPr>
            <a:endParaRPr lang="en-US" sz="2400"/>
          </a:p>
          <a:p>
            <a:pPr marL="0" indent="0">
              <a:buNone/>
            </a:pPr>
            <a:r>
              <a:rPr lang="en-US" sz="2400"/>
              <a:t>May 11-14: Indian Housing Plan/Annual Performance Report (virtual)</a:t>
            </a:r>
          </a:p>
          <a:p>
            <a:pPr marL="0" indent="0">
              <a:buNone/>
            </a:pPr>
            <a:endParaRPr lang="en-US" sz="2400"/>
          </a:p>
          <a:p>
            <a:pPr marL="0" indent="0">
              <a:buNone/>
            </a:pPr>
            <a:r>
              <a:rPr lang="en-US" sz="2400"/>
              <a:t>May 13-30: Mixed Income Development (virtual)</a:t>
            </a:r>
          </a:p>
          <a:p>
            <a:pPr marL="0" indent="0">
              <a:buNone/>
            </a:pPr>
            <a:endParaRPr lang="en-US" sz="2400"/>
          </a:p>
        </p:txBody>
      </p:sp>
    </p:spTree>
    <p:extLst>
      <p:ext uri="{BB962C8B-B14F-4D97-AF65-F5344CB8AC3E}">
        <p14:creationId xmlns:p14="http://schemas.microsoft.com/office/powerpoint/2010/main" val="253970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22DE-6D0F-45D7-9BF2-42574D46BE09}"/>
              </a:ext>
            </a:extLst>
          </p:cNvPr>
          <p:cNvSpPr>
            <a:spLocks noGrp="1"/>
          </p:cNvSpPr>
          <p:nvPr>
            <p:ph type="title"/>
          </p:nvPr>
        </p:nvSpPr>
        <p:spPr/>
        <p:txBody>
          <a:bodyPr>
            <a:normAutofit/>
          </a:bodyPr>
          <a:lstStyle/>
          <a:p>
            <a:pPr algn="ctr"/>
            <a:r>
              <a:rPr lang="en-US" sz="4000" b="1">
                <a:solidFill>
                  <a:schemeClr val="accent1"/>
                </a:solidFill>
              </a:rPr>
              <a:t>Technical Assistance</a:t>
            </a:r>
          </a:p>
        </p:txBody>
      </p:sp>
      <p:sp>
        <p:nvSpPr>
          <p:cNvPr id="3" name="Content Placeholder 2">
            <a:extLst>
              <a:ext uri="{FF2B5EF4-FFF2-40B4-BE49-F238E27FC236}">
                <a16:creationId xmlns:a16="http://schemas.microsoft.com/office/drawing/2014/main" id="{711B02AE-C5B6-49F3-9449-FD15F099D8F9}"/>
              </a:ext>
            </a:extLst>
          </p:cNvPr>
          <p:cNvSpPr>
            <a:spLocks noGrp="1"/>
          </p:cNvSpPr>
          <p:nvPr>
            <p:ph idx="1"/>
          </p:nvPr>
        </p:nvSpPr>
        <p:spPr/>
        <p:txBody>
          <a:bodyPr>
            <a:noAutofit/>
          </a:bodyPr>
          <a:lstStyle/>
          <a:p>
            <a:pPr marL="0" indent="0" algn="ctr">
              <a:buNone/>
            </a:pPr>
            <a:r>
              <a:rPr lang="en-US" sz="2400"/>
              <a:t>Individual Technical Assistance is available. </a:t>
            </a:r>
          </a:p>
          <a:p>
            <a:pPr marL="0" indent="0" algn="ctr">
              <a:buNone/>
            </a:pPr>
            <a:r>
              <a:rPr lang="en-US" sz="2400"/>
              <a:t>Please contact your Grants Management Specialist or </a:t>
            </a:r>
          </a:p>
          <a:p>
            <a:pPr marL="0" indent="0" algn="ctr">
              <a:buNone/>
            </a:pPr>
            <a:r>
              <a:rPr lang="en-US" sz="2400"/>
              <a:t>Kirsten at </a:t>
            </a:r>
            <a:r>
              <a:rPr lang="en-US" sz="2400">
                <a:hlinkClick r:id="rId2"/>
              </a:rPr>
              <a:t>kirsten.u.franklin-temple@hud.gov</a:t>
            </a:r>
            <a:endParaRPr lang="en-US" sz="2400"/>
          </a:p>
          <a:p>
            <a:pPr marL="0" indent="0" algn="ctr">
              <a:buNone/>
            </a:pPr>
            <a:r>
              <a:rPr lang="en-US" sz="2400"/>
              <a:t>for additional details. </a:t>
            </a:r>
          </a:p>
          <a:p>
            <a:pPr marL="0" indent="0" algn="ctr">
              <a:buNone/>
            </a:pPr>
            <a:r>
              <a:rPr lang="en-US" sz="2400"/>
              <a:t>Technical assistance can be provided in-person or virtually.</a:t>
            </a:r>
          </a:p>
          <a:p>
            <a:pPr marL="0" indent="0" algn="ctr">
              <a:buNone/>
            </a:pPr>
            <a:endParaRPr lang="en-US" sz="3600" b="1" i="1"/>
          </a:p>
          <a:p>
            <a:pPr marL="0" indent="0" algn="ctr">
              <a:buNone/>
            </a:pPr>
            <a:r>
              <a:rPr lang="en-US" sz="3600" b="1" i="1"/>
              <a:t>Reach out!</a:t>
            </a:r>
            <a:endParaRPr lang="en-US" sz="2400"/>
          </a:p>
        </p:txBody>
      </p:sp>
    </p:spTree>
    <p:extLst>
      <p:ext uri="{BB962C8B-B14F-4D97-AF65-F5344CB8AC3E}">
        <p14:creationId xmlns:p14="http://schemas.microsoft.com/office/powerpoint/2010/main" val="3066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D7DC0E5-120A-4376-BA9E-CC3B4859DAD4}"/>
              </a:ext>
            </a:extLst>
          </p:cNvPr>
          <p:cNvSpPr txBox="1"/>
          <p:nvPr/>
        </p:nvSpPr>
        <p:spPr>
          <a:xfrm>
            <a:off x="7080738" y="647593"/>
            <a:ext cx="4467792" cy="306054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kern="1200">
                <a:solidFill>
                  <a:srgbClr val="FFFFFF"/>
                </a:solidFill>
                <a:latin typeface="+mj-lt"/>
                <a:ea typeface="+mj-ea"/>
                <a:cs typeface="+mj-cs"/>
              </a:rPr>
              <a:t>Questions</a:t>
            </a:r>
          </a:p>
          <a:p>
            <a:pPr algn="ctr" defTabSz="914400">
              <a:lnSpc>
                <a:spcPct val="90000"/>
              </a:lnSpc>
              <a:spcBef>
                <a:spcPct val="0"/>
              </a:spcBef>
              <a:spcAft>
                <a:spcPts val="600"/>
              </a:spcAft>
            </a:pPr>
            <a:endParaRPr lang="en-US" sz="6000" kern="1200">
              <a:solidFill>
                <a:srgbClr val="FFFFFF"/>
              </a:solidFill>
              <a:latin typeface="+mj-lt"/>
              <a:ea typeface="+mj-ea"/>
              <a:cs typeface="+mj-cs"/>
            </a:endParaRPr>
          </a:p>
        </p:txBody>
      </p:sp>
      <p:sp>
        <p:nvSpPr>
          <p:cNvPr id="13"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Questions outline">
            <a:extLst>
              <a:ext uri="{FF2B5EF4-FFF2-40B4-BE49-F238E27FC236}">
                <a16:creationId xmlns:a16="http://schemas.microsoft.com/office/drawing/2014/main" id="{CAEDFFC8-B04F-4C25-BF65-69B36EEAB3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44038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AEFE0F-68D6-EA23-CBA0-7AAC34C5589C}"/>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b="1" kern="1200">
                <a:solidFill>
                  <a:schemeClr val="tx1"/>
                </a:solidFill>
                <a:latin typeface="+mj-lt"/>
                <a:ea typeface="+mj-ea"/>
                <a:cs typeface="+mj-cs"/>
              </a:rPr>
              <a:t>Pandemic Funding</a:t>
            </a: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8A2C2A1A-AAB5-3E66-BCC8-311D7A9593A8}"/>
              </a:ext>
            </a:extLst>
          </p:cNvPr>
          <p:cNvSpPr txBox="1"/>
          <p:nvPr/>
        </p:nvSpPr>
        <p:spPr>
          <a:xfrm>
            <a:off x="5938094" y="1711274"/>
            <a:ext cx="5415706" cy="4451312"/>
          </a:xfrm>
          <a:prstGeom prst="rect">
            <a:avLst/>
          </a:prstGeom>
        </p:spPr>
        <p:txBody>
          <a:bodyPr vert="horz" lIns="91440" tIns="45720" rIns="91440" bIns="45720" rtlCol="0" anchor="t">
            <a:normAutofit fontScale="92500" lnSpcReduction="10000"/>
          </a:bodyPr>
          <a:lstStyle/>
          <a:p>
            <a:pPr marL="457200" indent="-457200" defTabSz="914400">
              <a:lnSpc>
                <a:spcPct val="90000"/>
              </a:lnSpc>
              <a:spcAft>
                <a:spcPts val="1400"/>
              </a:spcAft>
              <a:buFont typeface="Arial"/>
              <a:buChar char="•"/>
            </a:pPr>
            <a:r>
              <a:rPr lang="en-US" sz="2800" b="1" i="1">
                <a:ln>
                  <a:noFill/>
                </a:ln>
                <a:effectLst/>
              </a:rPr>
              <a:t>Please prioritize expending ARP and CARES funding</a:t>
            </a:r>
            <a:r>
              <a:rPr lang="en-US" sz="2800" b="1" i="1"/>
              <a:t>!</a:t>
            </a:r>
            <a:endParaRPr lang="en-US" b="1" i="1">
              <a:ea typeface="Calibri" panose="020F0502020204030204"/>
              <a:cs typeface="Calibri" panose="020F0502020204030204"/>
            </a:endParaRPr>
          </a:p>
          <a:p>
            <a:pPr marL="457200" indent="-457200" defTabSz="914400">
              <a:lnSpc>
                <a:spcPct val="90000"/>
              </a:lnSpc>
              <a:spcAft>
                <a:spcPts val="1400"/>
              </a:spcAft>
              <a:buFont typeface="Arial"/>
              <a:buChar char="•"/>
            </a:pPr>
            <a:r>
              <a:rPr lang="en-US" sz="2800"/>
              <a:t>Will likely remain a rating factor for future competitive applications. </a:t>
            </a:r>
            <a:endParaRPr lang="en-US">
              <a:ea typeface="Calibri"/>
              <a:cs typeface="Calibri"/>
            </a:endParaRPr>
          </a:p>
          <a:p>
            <a:pPr marL="457200" indent="-457200" defTabSz="914400">
              <a:lnSpc>
                <a:spcPct val="90000"/>
              </a:lnSpc>
              <a:spcAft>
                <a:spcPts val="1400"/>
              </a:spcAft>
              <a:buFont typeface="Arial"/>
              <a:buChar char="•"/>
            </a:pPr>
            <a:r>
              <a:rPr lang="en-US" sz="2800"/>
              <a:t>No</a:t>
            </a:r>
            <a:r>
              <a:rPr lang="en-US" sz="2800">
                <a:ln>
                  <a:noFill/>
                </a:ln>
                <a:effectLst/>
              </a:rPr>
              <a:t> </a:t>
            </a:r>
            <a:r>
              <a:rPr lang="en-US" sz="2800"/>
              <a:t>set </a:t>
            </a:r>
            <a:r>
              <a:rPr lang="en-US" sz="2800">
                <a:ln>
                  <a:noFill/>
                </a:ln>
                <a:effectLst/>
              </a:rPr>
              <a:t>dates for the recapturing of funds, </a:t>
            </a:r>
            <a:r>
              <a:rPr lang="en-US" sz="2800"/>
              <a:t>however </a:t>
            </a:r>
            <a:r>
              <a:rPr lang="en-US" sz="2800">
                <a:ln>
                  <a:noFill/>
                </a:ln>
                <a:effectLst/>
              </a:rPr>
              <a:t>that </a:t>
            </a:r>
            <a:r>
              <a:rPr lang="en-US" sz="2800"/>
              <a:t>may happen</a:t>
            </a:r>
            <a:r>
              <a:rPr lang="en-US" sz="2800">
                <a:ln>
                  <a:noFill/>
                </a:ln>
                <a:effectLst/>
              </a:rPr>
              <a:t> at some point.</a:t>
            </a:r>
            <a:r>
              <a:rPr lang="en-US" sz="2800"/>
              <a:t> </a:t>
            </a:r>
            <a:endParaRPr lang="en-US">
              <a:ea typeface="Calibri" panose="020F0502020204030204"/>
              <a:cs typeface="Calibri" panose="020F0502020204030204"/>
            </a:endParaRPr>
          </a:p>
          <a:p>
            <a:pPr marL="457200" indent="-457200" defTabSz="914400">
              <a:lnSpc>
                <a:spcPct val="90000"/>
              </a:lnSpc>
              <a:spcAft>
                <a:spcPts val="1400"/>
              </a:spcAft>
              <a:buFont typeface="Arial"/>
              <a:buChar char="•"/>
            </a:pPr>
            <a:r>
              <a:rPr lang="en-US" sz="2800">
                <a:cs typeface="Calibri"/>
              </a:rPr>
              <a:t>As needed, we can assist with best practices for utilizing remaining COVID funding (</a:t>
            </a:r>
            <a:r>
              <a:rPr lang="en-US" sz="2800" b="1" i="1">
                <a:cs typeface="Calibri"/>
              </a:rPr>
              <a:t>Revisions,  Amendments and Extensions)</a:t>
            </a:r>
            <a:endParaRPr lang="en-US" sz="2800">
              <a:ea typeface="Calibri"/>
              <a:cs typeface="Calibri"/>
            </a:endParaRPr>
          </a:p>
        </p:txBody>
      </p:sp>
      <p:graphicFrame>
        <p:nvGraphicFramePr>
          <p:cNvPr id="7" name="Content Placeholder 6">
            <a:extLst>
              <a:ext uri="{FF2B5EF4-FFF2-40B4-BE49-F238E27FC236}">
                <a16:creationId xmlns:a16="http://schemas.microsoft.com/office/drawing/2014/main" id="{BC600E93-17D4-8C6C-C9F0-4BC184325B13}"/>
              </a:ext>
            </a:extLst>
          </p:cNvPr>
          <p:cNvGraphicFramePr>
            <a:graphicFrameLocks noGrp="1"/>
          </p:cNvGraphicFramePr>
          <p:nvPr>
            <p:ph idx="1"/>
            <p:extLst>
              <p:ext uri="{D42A27DB-BD31-4B8C-83A1-F6EECF244321}">
                <p14:modId xmlns:p14="http://schemas.microsoft.com/office/powerpoint/2010/main" val="1242047947"/>
              </p:ext>
            </p:extLst>
          </p:nvPr>
        </p:nvGraphicFramePr>
        <p:xfrm>
          <a:off x="328773" y="1383296"/>
          <a:ext cx="4993241" cy="3411957"/>
        </p:xfrm>
        <a:graphic>
          <a:graphicData uri="http://schemas.openxmlformats.org/drawingml/2006/table">
            <a:tbl>
              <a:tblPr/>
              <a:tblGrid>
                <a:gridCol w="2558265">
                  <a:extLst>
                    <a:ext uri="{9D8B030D-6E8A-4147-A177-3AD203B41FA5}">
                      <a16:colId xmlns:a16="http://schemas.microsoft.com/office/drawing/2014/main" val="3998568652"/>
                    </a:ext>
                  </a:extLst>
                </a:gridCol>
                <a:gridCol w="2434976">
                  <a:extLst>
                    <a:ext uri="{9D8B030D-6E8A-4147-A177-3AD203B41FA5}">
                      <a16:colId xmlns:a16="http://schemas.microsoft.com/office/drawing/2014/main" val="3141736733"/>
                    </a:ext>
                  </a:extLst>
                </a:gridCol>
              </a:tblGrid>
              <a:tr h="843418">
                <a:tc>
                  <a:txBody>
                    <a:bodyPr/>
                    <a:lstStyle/>
                    <a:p>
                      <a:pPr marR="0" indent="0" algn="ctr" rtl="0">
                        <a:lnSpc>
                          <a:spcPct val="125000"/>
                        </a:lnSpc>
                        <a:spcBef>
                          <a:spcPts val="0"/>
                        </a:spcBef>
                        <a:spcAft>
                          <a:spcPts val="1000"/>
                        </a:spcAft>
                      </a:pPr>
                      <a:r>
                        <a:rPr lang="en-US" sz="2800" b="1" kern="1400">
                          <a:ln>
                            <a:noFill/>
                          </a:ln>
                          <a:solidFill>
                            <a:srgbClr val="4D4D4D"/>
                          </a:solidFill>
                          <a:effectLst/>
                          <a:latin typeface="Calibri"/>
                        </a:rPr>
                        <a:t>Funding Source</a:t>
                      </a:r>
                      <a:endParaRPr lang="en-US" sz="2800" kern="1400">
                        <a:ln>
                          <a:noFill/>
                        </a:ln>
                        <a:solidFill>
                          <a:srgbClr val="4D4D4D"/>
                        </a:solidFill>
                        <a:effectLst/>
                        <a:latin typeface="Calibri"/>
                      </a:endParaRPr>
                    </a:p>
                  </a:txBody>
                  <a:tcPr marL="37719" marR="37719" marT="37719" marB="37719">
                    <a:lnL w="6350" cap="flat" cmpd="sng" algn="ctr">
                      <a:solidFill>
                        <a:srgbClr val="F77732"/>
                      </a:solidFill>
                      <a:prstDash val="solid"/>
                      <a:round/>
                      <a:headEnd type="none" w="med" len="med"/>
                      <a:tailEnd type="none" w="med" len="med"/>
                    </a:lnL>
                    <a:lnR w="6350" cap="flat" cmpd="sng" algn="ctr">
                      <a:solidFill>
                        <a:srgbClr val="F77732"/>
                      </a:solidFill>
                      <a:prstDash val="solid"/>
                      <a:round/>
                      <a:headEnd type="none" w="med" len="med"/>
                      <a:tailEnd type="none" w="med" len="med"/>
                    </a:lnR>
                    <a:lnT w="6350" cap="flat" cmpd="sng" algn="ctr">
                      <a:solidFill>
                        <a:srgbClr val="F77732"/>
                      </a:solidFill>
                      <a:prstDash val="solid"/>
                      <a:round/>
                      <a:headEnd type="none" w="med" len="med"/>
                      <a:tailEnd type="none" w="med" len="med"/>
                    </a:lnT>
                    <a:lnB w="6350" cap="flat" cmpd="sng" algn="ctr">
                      <a:solidFill>
                        <a:srgbClr val="F77732"/>
                      </a:solidFill>
                      <a:prstDash val="solid"/>
                      <a:round/>
                      <a:headEnd type="none" w="med" len="med"/>
                      <a:tailEnd type="none" w="med" len="med"/>
                    </a:lnB>
                  </a:tcPr>
                </a:tc>
                <a:tc>
                  <a:txBody>
                    <a:bodyPr/>
                    <a:lstStyle/>
                    <a:p>
                      <a:pPr marR="0" indent="0" algn="ctr" rtl="0">
                        <a:lnSpc>
                          <a:spcPct val="125000"/>
                        </a:lnSpc>
                        <a:spcBef>
                          <a:spcPts val="0"/>
                        </a:spcBef>
                        <a:spcAft>
                          <a:spcPts val="1000"/>
                        </a:spcAft>
                      </a:pPr>
                      <a:r>
                        <a:rPr lang="en-US" sz="2800" b="1" kern="1400">
                          <a:ln>
                            <a:noFill/>
                          </a:ln>
                          <a:solidFill>
                            <a:srgbClr val="4D4D4D"/>
                          </a:solidFill>
                          <a:effectLst/>
                          <a:latin typeface="Calibri"/>
                        </a:rPr>
                        <a:t>% disbursed</a:t>
                      </a:r>
                      <a:endParaRPr lang="en-US" sz="2800" kern="1400">
                        <a:ln>
                          <a:noFill/>
                        </a:ln>
                        <a:solidFill>
                          <a:srgbClr val="4D4D4D"/>
                        </a:solidFill>
                        <a:effectLst/>
                        <a:latin typeface="Calibri"/>
                      </a:endParaRPr>
                    </a:p>
                  </a:txBody>
                  <a:tcPr marL="37719" marR="37719" marT="37719" marB="37719">
                    <a:lnL w="6350" cap="flat" cmpd="sng" algn="ctr">
                      <a:solidFill>
                        <a:srgbClr val="F77732"/>
                      </a:solidFill>
                      <a:prstDash val="solid"/>
                      <a:round/>
                      <a:headEnd type="none" w="med" len="med"/>
                      <a:tailEnd type="none" w="med" len="med"/>
                    </a:lnL>
                    <a:lnR w="6350" cap="flat" cmpd="sng" algn="ctr">
                      <a:solidFill>
                        <a:srgbClr val="F77732"/>
                      </a:solidFill>
                      <a:prstDash val="solid"/>
                      <a:round/>
                      <a:headEnd type="none" w="med" len="med"/>
                      <a:tailEnd type="none" w="med" len="med"/>
                    </a:lnR>
                    <a:lnT w="6350" cap="flat" cmpd="sng" algn="ctr">
                      <a:solidFill>
                        <a:srgbClr val="F77732"/>
                      </a:solidFill>
                      <a:prstDash val="solid"/>
                      <a:round/>
                      <a:headEnd type="none" w="med" len="med"/>
                      <a:tailEnd type="none" w="med" len="med"/>
                    </a:lnT>
                    <a:lnB w="6350" cap="flat" cmpd="sng" algn="ctr">
                      <a:solidFill>
                        <a:srgbClr val="F77732"/>
                      </a:solidFill>
                      <a:prstDash val="solid"/>
                      <a:round/>
                      <a:headEnd type="none" w="med" len="med"/>
                      <a:tailEnd type="none" w="med" len="med"/>
                    </a:lnB>
                  </a:tcPr>
                </a:tc>
                <a:extLst>
                  <a:ext uri="{0D108BD9-81ED-4DB2-BD59-A6C34878D82A}">
                    <a16:rowId xmlns:a16="http://schemas.microsoft.com/office/drawing/2014/main" val="3247446426"/>
                  </a:ext>
                </a:extLst>
              </a:tr>
              <a:tr h="615027">
                <a:tc>
                  <a:txBody>
                    <a:bodyPr/>
                    <a:lstStyle/>
                    <a:p>
                      <a:pPr marR="0" indent="0" algn="ctr" rtl="0">
                        <a:lnSpc>
                          <a:spcPct val="125000"/>
                        </a:lnSpc>
                        <a:spcBef>
                          <a:spcPts val="0"/>
                        </a:spcBef>
                        <a:spcAft>
                          <a:spcPts val="1000"/>
                        </a:spcAft>
                      </a:pPr>
                      <a:r>
                        <a:rPr lang="en-US" sz="2800" kern="1400">
                          <a:ln>
                            <a:noFill/>
                          </a:ln>
                          <a:solidFill>
                            <a:srgbClr val="4D4D4D"/>
                          </a:solidFill>
                          <a:effectLst/>
                          <a:latin typeface="Calibri"/>
                        </a:rPr>
                        <a:t>IHBG ARP</a:t>
                      </a:r>
                    </a:p>
                  </a:txBody>
                  <a:tcPr marL="37719" marR="37719" marT="37719" marB="37719">
                    <a:lnL w="6350" cap="flat" cmpd="sng" algn="ctr">
                      <a:solidFill>
                        <a:srgbClr val="F77732"/>
                      </a:solidFill>
                      <a:prstDash val="solid"/>
                      <a:round/>
                      <a:headEnd type="none" w="med" len="med"/>
                      <a:tailEnd type="none" w="med" len="med"/>
                    </a:lnL>
                    <a:lnR w="6350" cap="flat" cmpd="sng" algn="ctr">
                      <a:solidFill>
                        <a:srgbClr val="F77732"/>
                      </a:solidFill>
                      <a:prstDash val="solid"/>
                      <a:round/>
                      <a:headEnd type="none" w="med" len="med"/>
                      <a:tailEnd type="none" w="med" len="med"/>
                    </a:lnR>
                    <a:lnT w="6350" cap="flat" cmpd="sng" algn="ctr">
                      <a:solidFill>
                        <a:srgbClr val="F77732"/>
                      </a:solidFill>
                      <a:prstDash val="solid"/>
                      <a:round/>
                      <a:headEnd type="none" w="med" len="med"/>
                      <a:tailEnd type="none" w="med" len="med"/>
                    </a:lnT>
                    <a:lnB w="6350" cap="flat" cmpd="sng" algn="ctr">
                      <a:solidFill>
                        <a:srgbClr val="F77732"/>
                      </a:solidFill>
                      <a:prstDash val="solid"/>
                      <a:round/>
                      <a:headEnd type="none" w="med" len="med"/>
                      <a:tailEnd type="none" w="med" len="med"/>
                    </a:lnB>
                  </a:tcPr>
                </a:tc>
                <a:tc>
                  <a:txBody>
                    <a:bodyPr/>
                    <a:lstStyle/>
                    <a:p>
                      <a:pPr marR="0" indent="0" algn="ctr" rtl="0">
                        <a:lnSpc>
                          <a:spcPct val="125000"/>
                        </a:lnSpc>
                        <a:spcBef>
                          <a:spcPts val="0"/>
                        </a:spcBef>
                        <a:spcAft>
                          <a:spcPts val="1000"/>
                        </a:spcAft>
                      </a:pPr>
                      <a:r>
                        <a:rPr lang="en-US" sz="2800" kern="1400">
                          <a:ln>
                            <a:noFill/>
                          </a:ln>
                          <a:solidFill>
                            <a:srgbClr val="4D4D4D"/>
                          </a:solidFill>
                          <a:effectLst/>
                          <a:latin typeface="Calibri"/>
                        </a:rPr>
                        <a:t>54%</a:t>
                      </a:r>
                    </a:p>
                  </a:txBody>
                  <a:tcPr marL="37719" marR="37719" marT="37719" marB="37719">
                    <a:lnL w="6350" cap="flat" cmpd="sng" algn="ctr">
                      <a:solidFill>
                        <a:srgbClr val="F77732"/>
                      </a:solidFill>
                      <a:prstDash val="solid"/>
                      <a:round/>
                      <a:headEnd type="none" w="med" len="med"/>
                      <a:tailEnd type="none" w="med" len="med"/>
                    </a:lnL>
                    <a:lnR w="6350" cap="flat" cmpd="sng" algn="ctr">
                      <a:solidFill>
                        <a:srgbClr val="F77732"/>
                      </a:solidFill>
                      <a:prstDash val="solid"/>
                      <a:round/>
                      <a:headEnd type="none" w="med" len="med"/>
                      <a:tailEnd type="none" w="med" len="med"/>
                    </a:lnR>
                    <a:lnT w="6350" cap="flat" cmpd="sng" algn="ctr">
                      <a:solidFill>
                        <a:srgbClr val="F77732"/>
                      </a:solidFill>
                      <a:prstDash val="solid"/>
                      <a:round/>
                      <a:headEnd type="none" w="med" len="med"/>
                      <a:tailEnd type="none" w="med" len="med"/>
                    </a:lnT>
                    <a:lnB w="6350" cap="flat" cmpd="sng" algn="ctr">
                      <a:solidFill>
                        <a:srgbClr val="F77732"/>
                      </a:solidFill>
                      <a:prstDash val="solid"/>
                      <a:round/>
                      <a:headEnd type="none" w="med" len="med"/>
                      <a:tailEnd type="none" w="med" len="med"/>
                    </a:lnB>
                  </a:tcPr>
                </a:tc>
                <a:extLst>
                  <a:ext uri="{0D108BD9-81ED-4DB2-BD59-A6C34878D82A}">
                    <a16:rowId xmlns:a16="http://schemas.microsoft.com/office/drawing/2014/main" val="2262561472"/>
                  </a:ext>
                </a:extLst>
              </a:tr>
              <a:tr h="615027">
                <a:tc>
                  <a:txBody>
                    <a:bodyPr/>
                    <a:lstStyle/>
                    <a:p>
                      <a:pPr marR="0" indent="0" algn="ctr" rtl="0">
                        <a:lnSpc>
                          <a:spcPct val="125000"/>
                        </a:lnSpc>
                        <a:spcBef>
                          <a:spcPts val="0"/>
                        </a:spcBef>
                        <a:spcAft>
                          <a:spcPts val="1000"/>
                        </a:spcAft>
                      </a:pPr>
                      <a:r>
                        <a:rPr lang="en-US" sz="2800" kern="1400">
                          <a:ln>
                            <a:noFill/>
                          </a:ln>
                          <a:solidFill>
                            <a:srgbClr val="4D4D4D"/>
                          </a:solidFill>
                          <a:effectLst/>
                          <a:latin typeface="Calibri"/>
                        </a:rPr>
                        <a:t>ICDBG ARP</a:t>
                      </a:r>
                    </a:p>
                  </a:txBody>
                  <a:tcPr marL="37719" marR="37719" marT="37719" marB="37719">
                    <a:lnL w="6350" cap="flat" cmpd="sng" algn="ctr">
                      <a:solidFill>
                        <a:srgbClr val="F77732"/>
                      </a:solidFill>
                      <a:prstDash val="solid"/>
                      <a:round/>
                      <a:headEnd type="none" w="med" len="med"/>
                      <a:tailEnd type="none" w="med" len="med"/>
                    </a:lnL>
                    <a:lnR w="6350" cap="flat" cmpd="sng" algn="ctr">
                      <a:solidFill>
                        <a:srgbClr val="F77732"/>
                      </a:solidFill>
                      <a:prstDash val="solid"/>
                      <a:round/>
                      <a:headEnd type="none" w="med" len="med"/>
                      <a:tailEnd type="none" w="med" len="med"/>
                    </a:lnR>
                    <a:lnT w="6350" cap="flat" cmpd="sng" algn="ctr">
                      <a:solidFill>
                        <a:srgbClr val="F77732"/>
                      </a:solidFill>
                      <a:prstDash val="solid"/>
                      <a:round/>
                      <a:headEnd type="none" w="med" len="med"/>
                      <a:tailEnd type="none" w="med" len="med"/>
                    </a:lnT>
                    <a:lnB w="6350" cap="flat" cmpd="sng" algn="ctr">
                      <a:solidFill>
                        <a:srgbClr val="F77732"/>
                      </a:solidFill>
                      <a:prstDash val="solid"/>
                      <a:round/>
                      <a:headEnd type="none" w="med" len="med"/>
                      <a:tailEnd type="none" w="med" len="med"/>
                    </a:lnB>
                  </a:tcPr>
                </a:tc>
                <a:tc>
                  <a:txBody>
                    <a:bodyPr/>
                    <a:lstStyle/>
                    <a:p>
                      <a:pPr marR="0" indent="0" algn="ctr" rtl="0">
                        <a:lnSpc>
                          <a:spcPct val="125000"/>
                        </a:lnSpc>
                        <a:spcBef>
                          <a:spcPts val="0"/>
                        </a:spcBef>
                        <a:spcAft>
                          <a:spcPts val="1000"/>
                        </a:spcAft>
                      </a:pPr>
                      <a:r>
                        <a:rPr lang="en-US" sz="2800" kern="1400">
                          <a:ln>
                            <a:noFill/>
                          </a:ln>
                          <a:solidFill>
                            <a:srgbClr val="4D4D4D"/>
                          </a:solidFill>
                          <a:effectLst/>
                          <a:latin typeface="Calibri"/>
                        </a:rPr>
                        <a:t>64%</a:t>
                      </a:r>
                    </a:p>
                  </a:txBody>
                  <a:tcPr marL="37719" marR="37719" marT="37719" marB="37719">
                    <a:lnL w="6350" cap="flat" cmpd="sng" algn="ctr">
                      <a:solidFill>
                        <a:srgbClr val="F77732"/>
                      </a:solidFill>
                      <a:prstDash val="solid"/>
                      <a:round/>
                      <a:headEnd type="none" w="med" len="med"/>
                      <a:tailEnd type="none" w="med" len="med"/>
                    </a:lnL>
                    <a:lnR w="6350" cap="flat" cmpd="sng" algn="ctr">
                      <a:solidFill>
                        <a:srgbClr val="F77732"/>
                      </a:solidFill>
                      <a:prstDash val="solid"/>
                      <a:round/>
                      <a:headEnd type="none" w="med" len="med"/>
                      <a:tailEnd type="none" w="med" len="med"/>
                    </a:lnR>
                    <a:lnT w="6350" cap="flat" cmpd="sng" algn="ctr">
                      <a:solidFill>
                        <a:srgbClr val="F77732"/>
                      </a:solidFill>
                      <a:prstDash val="solid"/>
                      <a:round/>
                      <a:headEnd type="none" w="med" len="med"/>
                      <a:tailEnd type="none" w="med" len="med"/>
                    </a:lnT>
                    <a:lnB w="6350" cap="flat" cmpd="sng" algn="ctr">
                      <a:solidFill>
                        <a:srgbClr val="F77732"/>
                      </a:solidFill>
                      <a:prstDash val="solid"/>
                      <a:round/>
                      <a:headEnd type="none" w="med" len="med"/>
                      <a:tailEnd type="none" w="med" len="med"/>
                    </a:lnB>
                  </a:tcPr>
                </a:tc>
                <a:extLst>
                  <a:ext uri="{0D108BD9-81ED-4DB2-BD59-A6C34878D82A}">
                    <a16:rowId xmlns:a16="http://schemas.microsoft.com/office/drawing/2014/main" val="714631408"/>
                  </a:ext>
                </a:extLst>
              </a:tr>
              <a:tr h="615027">
                <a:tc>
                  <a:txBody>
                    <a:bodyPr/>
                    <a:lstStyle/>
                    <a:p>
                      <a:pPr marR="0" indent="0" algn="ctr" rtl="0">
                        <a:lnSpc>
                          <a:spcPct val="125000"/>
                        </a:lnSpc>
                        <a:spcBef>
                          <a:spcPts val="0"/>
                        </a:spcBef>
                        <a:spcAft>
                          <a:spcPts val="1000"/>
                        </a:spcAft>
                      </a:pPr>
                      <a:r>
                        <a:rPr lang="en-US" sz="2800" kern="1400">
                          <a:ln>
                            <a:noFill/>
                          </a:ln>
                          <a:solidFill>
                            <a:srgbClr val="4D4D4D"/>
                          </a:solidFill>
                          <a:effectLst/>
                          <a:latin typeface="Calibri"/>
                        </a:rPr>
                        <a:t>IHBG CARES</a:t>
                      </a:r>
                    </a:p>
                  </a:txBody>
                  <a:tcPr marL="37719" marR="37719" marT="37719" marB="37719">
                    <a:lnL w="6350" cap="flat" cmpd="sng" algn="ctr">
                      <a:solidFill>
                        <a:srgbClr val="F77732"/>
                      </a:solidFill>
                      <a:prstDash val="solid"/>
                      <a:round/>
                      <a:headEnd type="none" w="med" len="med"/>
                      <a:tailEnd type="none" w="med" len="med"/>
                    </a:lnL>
                    <a:lnR w="6350" cap="flat" cmpd="sng" algn="ctr">
                      <a:solidFill>
                        <a:srgbClr val="F77732"/>
                      </a:solidFill>
                      <a:prstDash val="solid"/>
                      <a:round/>
                      <a:headEnd type="none" w="med" len="med"/>
                      <a:tailEnd type="none" w="med" len="med"/>
                    </a:lnR>
                    <a:lnT w="6350" cap="flat" cmpd="sng" algn="ctr">
                      <a:solidFill>
                        <a:srgbClr val="F77732"/>
                      </a:solidFill>
                      <a:prstDash val="solid"/>
                      <a:round/>
                      <a:headEnd type="none" w="med" len="med"/>
                      <a:tailEnd type="none" w="med" len="med"/>
                    </a:lnT>
                    <a:lnB w="6350" cap="flat" cmpd="sng" algn="ctr">
                      <a:solidFill>
                        <a:srgbClr val="F77732"/>
                      </a:solidFill>
                      <a:prstDash val="solid"/>
                      <a:round/>
                      <a:headEnd type="none" w="med" len="med"/>
                      <a:tailEnd type="none" w="med" len="med"/>
                    </a:lnB>
                  </a:tcPr>
                </a:tc>
                <a:tc>
                  <a:txBody>
                    <a:bodyPr/>
                    <a:lstStyle/>
                    <a:p>
                      <a:pPr marR="0" indent="0" algn="ctr" rtl="0">
                        <a:lnSpc>
                          <a:spcPct val="125000"/>
                        </a:lnSpc>
                        <a:spcBef>
                          <a:spcPts val="0"/>
                        </a:spcBef>
                        <a:spcAft>
                          <a:spcPts val="1000"/>
                        </a:spcAft>
                      </a:pPr>
                      <a:r>
                        <a:rPr lang="en-US" sz="2800" kern="1400">
                          <a:ln>
                            <a:noFill/>
                          </a:ln>
                          <a:solidFill>
                            <a:srgbClr val="4D4D4D"/>
                          </a:solidFill>
                          <a:effectLst/>
                          <a:latin typeface="Calibri"/>
                        </a:rPr>
                        <a:t>83%</a:t>
                      </a:r>
                    </a:p>
                  </a:txBody>
                  <a:tcPr marL="37719" marR="37719" marT="37719" marB="37719">
                    <a:lnL w="6350" cap="flat" cmpd="sng" algn="ctr">
                      <a:solidFill>
                        <a:srgbClr val="F77732"/>
                      </a:solidFill>
                      <a:prstDash val="solid"/>
                      <a:round/>
                      <a:headEnd type="none" w="med" len="med"/>
                      <a:tailEnd type="none" w="med" len="med"/>
                    </a:lnL>
                    <a:lnR w="6350" cap="flat" cmpd="sng" algn="ctr">
                      <a:solidFill>
                        <a:srgbClr val="F77732"/>
                      </a:solidFill>
                      <a:prstDash val="solid"/>
                      <a:round/>
                      <a:headEnd type="none" w="med" len="med"/>
                      <a:tailEnd type="none" w="med" len="med"/>
                    </a:lnR>
                    <a:lnT w="6350" cap="flat" cmpd="sng" algn="ctr">
                      <a:solidFill>
                        <a:srgbClr val="F77732"/>
                      </a:solidFill>
                      <a:prstDash val="solid"/>
                      <a:round/>
                      <a:headEnd type="none" w="med" len="med"/>
                      <a:tailEnd type="none" w="med" len="med"/>
                    </a:lnT>
                    <a:lnB w="6350" cap="flat" cmpd="sng" algn="ctr">
                      <a:solidFill>
                        <a:srgbClr val="F77732"/>
                      </a:solidFill>
                      <a:prstDash val="solid"/>
                      <a:round/>
                      <a:headEnd type="none" w="med" len="med"/>
                      <a:tailEnd type="none" w="med" len="med"/>
                    </a:lnB>
                  </a:tcPr>
                </a:tc>
                <a:extLst>
                  <a:ext uri="{0D108BD9-81ED-4DB2-BD59-A6C34878D82A}">
                    <a16:rowId xmlns:a16="http://schemas.microsoft.com/office/drawing/2014/main" val="16056471"/>
                  </a:ext>
                </a:extLst>
              </a:tr>
              <a:tr h="723458">
                <a:tc>
                  <a:txBody>
                    <a:bodyPr/>
                    <a:lstStyle/>
                    <a:p>
                      <a:pPr marR="0" indent="0" algn="ctr" rtl="0">
                        <a:lnSpc>
                          <a:spcPct val="125000"/>
                        </a:lnSpc>
                        <a:spcBef>
                          <a:spcPts val="0"/>
                        </a:spcBef>
                        <a:spcAft>
                          <a:spcPts val="1000"/>
                        </a:spcAft>
                      </a:pPr>
                      <a:r>
                        <a:rPr lang="en-US" sz="2800" kern="1400">
                          <a:ln>
                            <a:noFill/>
                          </a:ln>
                          <a:solidFill>
                            <a:srgbClr val="4D4D4D"/>
                          </a:solidFill>
                          <a:effectLst/>
                          <a:latin typeface="Calibri"/>
                        </a:rPr>
                        <a:t>ICDBG CARES</a:t>
                      </a:r>
                    </a:p>
                  </a:txBody>
                  <a:tcPr marL="37719" marR="37719" marT="37719" marB="37719">
                    <a:lnL w="6350" cap="flat" cmpd="sng" algn="ctr">
                      <a:solidFill>
                        <a:srgbClr val="F77732"/>
                      </a:solidFill>
                      <a:prstDash val="solid"/>
                      <a:round/>
                      <a:headEnd type="none" w="med" len="med"/>
                      <a:tailEnd type="none" w="med" len="med"/>
                    </a:lnL>
                    <a:lnR w="6350" cap="flat" cmpd="sng" algn="ctr">
                      <a:solidFill>
                        <a:srgbClr val="F77732"/>
                      </a:solidFill>
                      <a:prstDash val="solid"/>
                      <a:round/>
                      <a:headEnd type="none" w="med" len="med"/>
                      <a:tailEnd type="none" w="med" len="med"/>
                    </a:lnR>
                    <a:lnT w="6350" cap="flat" cmpd="sng" algn="ctr">
                      <a:solidFill>
                        <a:srgbClr val="F77732"/>
                      </a:solidFill>
                      <a:prstDash val="solid"/>
                      <a:round/>
                      <a:headEnd type="none" w="med" len="med"/>
                      <a:tailEnd type="none" w="med" len="med"/>
                    </a:lnT>
                    <a:lnB w="6350" cap="flat" cmpd="sng" algn="ctr">
                      <a:solidFill>
                        <a:srgbClr val="F77732"/>
                      </a:solidFill>
                      <a:prstDash val="solid"/>
                      <a:round/>
                      <a:headEnd type="none" w="med" len="med"/>
                      <a:tailEnd type="none" w="med" len="med"/>
                    </a:lnB>
                  </a:tcPr>
                </a:tc>
                <a:tc>
                  <a:txBody>
                    <a:bodyPr/>
                    <a:lstStyle/>
                    <a:p>
                      <a:pPr marR="0" indent="0" algn="ctr" rtl="0">
                        <a:lnSpc>
                          <a:spcPct val="125000"/>
                        </a:lnSpc>
                        <a:spcBef>
                          <a:spcPts val="0"/>
                        </a:spcBef>
                        <a:spcAft>
                          <a:spcPts val="1000"/>
                        </a:spcAft>
                      </a:pPr>
                      <a:r>
                        <a:rPr lang="en-US" sz="2800" kern="1400">
                          <a:ln>
                            <a:noFill/>
                          </a:ln>
                          <a:solidFill>
                            <a:srgbClr val="4D4D4D"/>
                          </a:solidFill>
                          <a:effectLst/>
                          <a:latin typeface="Calibri"/>
                        </a:rPr>
                        <a:t>90%</a:t>
                      </a:r>
                    </a:p>
                  </a:txBody>
                  <a:tcPr marL="37719" marR="37719" marT="37719" marB="37719">
                    <a:lnL w="6350" cap="flat" cmpd="sng" algn="ctr">
                      <a:solidFill>
                        <a:srgbClr val="F77732"/>
                      </a:solidFill>
                      <a:prstDash val="solid"/>
                      <a:round/>
                      <a:headEnd type="none" w="med" len="med"/>
                      <a:tailEnd type="none" w="med" len="med"/>
                    </a:lnL>
                    <a:lnR w="6350" cap="flat" cmpd="sng" algn="ctr">
                      <a:solidFill>
                        <a:srgbClr val="F77732"/>
                      </a:solidFill>
                      <a:prstDash val="solid"/>
                      <a:round/>
                      <a:headEnd type="none" w="med" len="med"/>
                      <a:tailEnd type="none" w="med" len="med"/>
                    </a:lnR>
                    <a:lnT w="6350" cap="flat" cmpd="sng" algn="ctr">
                      <a:solidFill>
                        <a:srgbClr val="F77732"/>
                      </a:solidFill>
                      <a:prstDash val="solid"/>
                      <a:round/>
                      <a:headEnd type="none" w="med" len="med"/>
                      <a:tailEnd type="none" w="med" len="med"/>
                    </a:lnT>
                    <a:lnB w="6350" cap="flat" cmpd="sng" algn="ctr">
                      <a:solidFill>
                        <a:srgbClr val="F77732"/>
                      </a:solidFill>
                      <a:prstDash val="solid"/>
                      <a:round/>
                      <a:headEnd type="none" w="med" len="med"/>
                      <a:tailEnd type="none" w="med" len="med"/>
                    </a:lnB>
                  </a:tcPr>
                </a:tc>
                <a:extLst>
                  <a:ext uri="{0D108BD9-81ED-4DB2-BD59-A6C34878D82A}">
                    <a16:rowId xmlns:a16="http://schemas.microsoft.com/office/drawing/2014/main" val="671782759"/>
                  </a:ext>
                </a:extLst>
              </a:tr>
            </a:tbl>
          </a:graphicData>
        </a:graphic>
      </p:graphicFrame>
      <p:sp>
        <p:nvSpPr>
          <p:cNvPr id="8" name="Control 2">
            <a:extLst>
              <a:ext uri="{FF2B5EF4-FFF2-40B4-BE49-F238E27FC236}">
                <a16:creationId xmlns:a16="http://schemas.microsoft.com/office/drawing/2014/main" id="{FD3EED8D-8467-C801-9A40-189ABD431031}"/>
              </a:ext>
            </a:extLst>
          </p:cNvPr>
          <p:cNvSpPr>
            <a:spLocks noChangeArrowheads="1" noChangeShapeType="1"/>
          </p:cNvSpPr>
          <p:nvPr/>
        </p:nvSpPr>
        <p:spPr bwMode="auto">
          <a:xfrm>
            <a:off x="1446213" y="9255125"/>
            <a:ext cx="4508500" cy="1254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14ADA2E-1953-973D-9695-3F7E4CBF7844}"/>
              </a:ext>
            </a:extLst>
          </p:cNvPr>
          <p:cNvSpPr txBox="1"/>
          <p:nvPr/>
        </p:nvSpPr>
        <p:spPr>
          <a:xfrm>
            <a:off x="1281316" y="853057"/>
            <a:ext cx="3088153" cy="369332"/>
          </a:xfrm>
          <a:prstGeom prst="rect">
            <a:avLst/>
          </a:prstGeom>
          <a:noFill/>
        </p:spPr>
        <p:txBody>
          <a:bodyPr wrap="none" rtlCol="0">
            <a:spAutoFit/>
          </a:bodyPr>
          <a:lstStyle/>
          <a:p>
            <a:r>
              <a:rPr lang="en-US"/>
              <a:t>NwONAP Cumulative Spending</a:t>
            </a:r>
          </a:p>
        </p:txBody>
      </p:sp>
      <p:sp>
        <p:nvSpPr>
          <p:cNvPr id="3" name="TextBox 2">
            <a:extLst>
              <a:ext uri="{FF2B5EF4-FFF2-40B4-BE49-F238E27FC236}">
                <a16:creationId xmlns:a16="http://schemas.microsoft.com/office/drawing/2014/main" id="{27CE96EB-C539-AC87-FBF1-509A1969AF9F}"/>
              </a:ext>
            </a:extLst>
          </p:cNvPr>
          <p:cNvSpPr txBox="1"/>
          <p:nvPr/>
        </p:nvSpPr>
        <p:spPr>
          <a:xfrm>
            <a:off x="341607" y="4956160"/>
            <a:ext cx="1872629" cy="369332"/>
          </a:xfrm>
          <a:prstGeom prst="rect">
            <a:avLst/>
          </a:prstGeom>
          <a:noFill/>
        </p:spPr>
        <p:txBody>
          <a:bodyPr wrap="none" lIns="91440" tIns="45720" rIns="91440" bIns="45720" rtlCol="0" anchor="t">
            <a:spAutoFit/>
          </a:bodyPr>
          <a:lstStyle/>
          <a:p>
            <a:r>
              <a:rPr lang="en-US"/>
              <a:t>* As of 4/29/2024</a:t>
            </a:r>
          </a:p>
        </p:txBody>
      </p:sp>
    </p:spTree>
    <p:extLst>
      <p:ext uri="{BB962C8B-B14F-4D97-AF65-F5344CB8AC3E}">
        <p14:creationId xmlns:p14="http://schemas.microsoft.com/office/powerpoint/2010/main" val="304067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F3CB-5853-4AE4-B4F2-24940F01341F}"/>
              </a:ext>
            </a:extLst>
          </p:cNvPr>
          <p:cNvSpPr>
            <a:spLocks noGrp="1"/>
          </p:cNvSpPr>
          <p:nvPr>
            <p:ph type="title"/>
          </p:nvPr>
        </p:nvSpPr>
        <p:spPr>
          <a:xfrm>
            <a:off x="4551451" y="378664"/>
            <a:ext cx="7417941" cy="679228"/>
          </a:xfrm>
        </p:spPr>
        <p:txBody>
          <a:bodyPr anchor="b">
            <a:normAutofit/>
          </a:bodyPr>
          <a:lstStyle/>
          <a:p>
            <a:r>
              <a:rPr lang="en-US" sz="4000" b="1"/>
              <a:t>Grants Management Update</a:t>
            </a:r>
          </a:p>
        </p:txBody>
      </p:sp>
      <p:pic>
        <p:nvPicPr>
          <p:cNvPr id="6" name="Picture 5">
            <a:extLst>
              <a:ext uri="{FF2B5EF4-FFF2-40B4-BE49-F238E27FC236}">
                <a16:creationId xmlns:a16="http://schemas.microsoft.com/office/drawing/2014/main" id="{B948AE01-A012-4604-A82D-EC029857B5F2}"/>
              </a:ext>
            </a:extLst>
          </p:cNvPr>
          <p:cNvPicPr>
            <a:picLocks noChangeAspect="1"/>
          </p:cNvPicPr>
          <p:nvPr/>
        </p:nvPicPr>
        <p:blipFill rotWithShape="1">
          <a:blip r:embed="rId3"/>
          <a:srcRect l="19708" r="12381"/>
          <a:stretch/>
        </p:blipFill>
        <p:spPr>
          <a:xfrm>
            <a:off x="1" y="10"/>
            <a:ext cx="4221916"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FC1BF593-FDD2-473E-9422-25F7D517474F}"/>
              </a:ext>
            </a:extLst>
          </p:cNvPr>
          <p:cNvSpPr>
            <a:spLocks noGrp="1"/>
          </p:cNvSpPr>
          <p:nvPr>
            <p:ph idx="1"/>
          </p:nvPr>
        </p:nvSpPr>
        <p:spPr>
          <a:xfrm>
            <a:off x="4649223" y="1269997"/>
            <a:ext cx="6745915" cy="5316133"/>
          </a:xfrm>
        </p:spPr>
        <p:txBody>
          <a:bodyPr vert="horz" lIns="91440" tIns="45720" rIns="91440" bIns="45720" rtlCol="0" anchor="t">
            <a:noAutofit/>
          </a:bodyPr>
          <a:lstStyle/>
          <a:p>
            <a:pPr>
              <a:buNone/>
            </a:pPr>
            <a:r>
              <a:rPr lang="en-US" sz="2000" b="1" u="sng">
                <a:cs typeface="Calibri"/>
              </a:rPr>
              <a:t>GEMS</a:t>
            </a:r>
            <a:endParaRPr lang="en-US" u="sng"/>
          </a:p>
          <a:p>
            <a:r>
              <a:rPr lang="en-US" sz="1600">
                <a:cs typeface="Calibri"/>
              </a:rPr>
              <a:t>Submissions of IHP's (</a:t>
            </a:r>
            <a:r>
              <a:rPr lang="en-US" sz="1600" i="1">
                <a:cs typeface="Calibri"/>
              </a:rPr>
              <a:t>or Amendments</a:t>
            </a:r>
            <a:r>
              <a:rPr lang="en-US" sz="1600">
                <a:cs typeface="Calibri"/>
              </a:rPr>
              <a:t>) and SF-425</a:t>
            </a:r>
          </a:p>
          <a:p>
            <a:r>
              <a:rPr lang="en-US" sz="1600">
                <a:cs typeface="Calibri"/>
              </a:rPr>
              <a:t>Everything you wanted to know about </a:t>
            </a:r>
            <a:r>
              <a:rPr lang="en-US" sz="1600">
                <a:cs typeface="Calibri"/>
                <a:hlinkClick r:id="rId4"/>
              </a:rPr>
              <a:t>GEMS Webpage</a:t>
            </a:r>
            <a:endParaRPr lang="en-US" sz="1600">
              <a:cs typeface="Calibri"/>
            </a:endParaRPr>
          </a:p>
          <a:p>
            <a:pPr>
              <a:lnSpc>
                <a:spcPct val="100000"/>
              </a:lnSpc>
            </a:pPr>
            <a:r>
              <a:rPr lang="en-US" sz="1600">
                <a:cs typeface="Calibri"/>
              </a:rPr>
              <a:t>Questions or Concerns, please reach out to your GMS/GES</a:t>
            </a:r>
            <a:endParaRPr lang="en-US">
              <a:cs typeface="Calibri" panose="020F0502020204030204"/>
            </a:endParaRPr>
          </a:p>
          <a:p>
            <a:pPr>
              <a:lnSpc>
                <a:spcPct val="100000"/>
              </a:lnSpc>
            </a:pPr>
            <a:r>
              <a:rPr lang="en-US" sz="1600">
                <a:cs typeface="Calibri"/>
              </a:rPr>
              <a:t>IHP/GEMS Training Scheduled for June 11, 2024 (via TEAMS)</a:t>
            </a:r>
          </a:p>
          <a:p>
            <a:pPr>
              <a:lnSpc>
                <a:spcPct val="100000"/>
              </a:lnSpc>
              <a:buNone/>
            </a:pPr>
            <a:r>
              <a:rPr lang="en-US" sz="2000" b="1" u="sng">
                <a:cs typeface="Calibri"/>
              </a:rPr>
              <a:t>SF-425 Reporting Submission Requirements</a:t>
            </a:r>
            <a:endParaRPr lang="en-US">
              <a:cs typeface="Calibri"/>
            </a:endParaRPr>
          </a:p>
          <a:p>
            <a:pPr>
              <a:buNone/>
            </a:pPr>
            <a:r>
              <a:rPr lang="en-US" sz="1600" b="1">
                <a:cs typeface="Calibri"/>
              </a:rPr>
              <a:t>ONAP grant recipients are expected to submit a </a:t>
            </a:r>
            <a:r>
              <a:rPr lang="en-US" sz="1600" b="1" u="sng">
                <a:cs typeface="Calibri"/>
              </a:rPr>
              <a:t>single</a:t>
            </a:r>
            <a:r>
              <a:rPr lang="en-US" sz="1600" b="1">
                <a:cs typeface="Calibri"/>
              </a:rPr>
              <a:t> completed SF-425 for each open grant 90 days after the end of </a:t>
            </a:r>
            <a:r>
              <a:rPr lang="en-US" sz="1600" b="1" i="1" u="sng">
                <a:cs typeface="Calibri"/>
              </a:rPr>
              <a:t>their</a:t>
            </a:r>
            <a:r>
              <a:rPr lang="en-US" sz="1600" b="1">
                <a:cs typeface="Calibri"/>
              </a:rPr>
              <a:t> program year.</a:t>
            </a:r>
            <a:endParaRPr lang="en-US"/>
          </a:p>
          <a:p>
            <a:pPr>
              <a:buNone/>
            </a:pPr>
            <a:r>
              <a:rPr lang="en-US" sz="1400">
                <a:cs typeface="Calibri"/>
              </a:rPr>
              <a:t>             </a:t>
            </a:r>
            <a:r>
              <a:rPr lang="en-US" sz="1600">
                <a:cs typeface="Calibri"/>
              </a:rPr>
              <a:t>•FY End 9/30/2024 due 12/31/24</a:t>
            </a:r>
            <a:endParaRPr lang="en-US"/>
          </a:p>
          <a:p>
            <a:pPr>
              <a:buNone/>
            </a:pPr>
            <a:r>
              <a:rPr lang="en-US" sz="2000">
                <a:cs typeface="Calibri"/>
              </a:rPr>
              <a:t>•</a:t>
            </a:r>
            <a:r>
              <a:rPr lang="en-US" sz="2000" b="1" i="1" u="sng">
                <a:cs typeface="Calibri"/>
              </a:rPr>
              <a:t>Except for:</a:t>
            </a:r>
            <a:endParaRPr lang="en-US"/>
          </a:p>
          <a:p>
            <a:pPr>
              <a:buNone/>
            </a:pPr>
            <a:r>
              <a:rPr lang="en-US" sz="1600" b="1">
                <a:cs typeface="Calibri"/>
              </a:rPr>
              <a:t>•IHBG investment-approved (investing or not!) recipients "must" continue to submit an SF-425 each quarter</a:t>
            </a:r>
            <a:endParaRPr lang="en-US" sz="1600">
              <a:cs typeface="Calibri"/>
            </a:endParaRPr>
          </a:p>
          <a:p>
            <a:pPr>
              <a:buNone/>
            </a:pPr>
            <a:r>
              <a:rPr lang="en-US" sz="1600">
                <a:cs typeface="Calibri"/>
              </a:rPr>
              <a:t>            •30 days after quarters 1-3</a:t>
            </a:r>
          </a:p>
          <a:p>
            <a:pPr>
              <a:buNone/>
            </a:pPr>
            <a:r>
              <a:rPr lang="en-US" sz="1600">
                <a:cs typeface="Calibri"/>
              </a:rPr>
              <a:t>            •90 days after fiscal year end (4</a:t>
            </a:r>
            <a:r>
              <a:rPr lang="en-US" sz="1600" baseline="30000">
                <a:cs typeface="Calibri"/>
              </a:rPr>
              <a:t>th</a:t>
            </a:r>
            <a:r>
              <a:rPr lang="en-US" sz="1600">
                <a:cs typeface="Calibri"/>
              </a:rPr>
              <a:t> quarter)</a:t>
            </a:r>
            <a:endParaRPr lang="en-US"/>
          </a:p>
          <a:p>
            <a:pPr>
              <a:buNone/>
            </a:pPr>
            <a:r>
              <a:rPr lang="en-US" sz="1600">
                <a:cs typeface="Calibri"/>
              </a:rPr>
              <a:t>•</a:t>
            </a:r>
            <a:r>
              <a:rPr lang="en-US" sz="1600" b="1">
                <a:cs typeface="Calibri"/>
              </a:rPr>
              <a:t>ROSS grantees "must" continue to submit an SF-425 each quarter.</a:t>
            </a:r>
            <a:endParaRPr lang="en-US"/>
          </a:p>
          <a:p>
            <a:pPr>
              <a:buNone/>
            </a:pPr>
            <a:endParaRPr lang="en-US" sz="1800">
              <a:cs typeface="Calibri"/>
            </a:endParaRPr>
          </a:p>
        </p:txBody>
      </p:sp>
      <p:sp>
        <p:nvSpPr>
          <p:cNvPr id="4" name="Rectangle 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6336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F3CB-5853-4AE4-B4F2-24940F01341F}"/>
              </a:ext>
            </a:extLst>
          </p:cNvPr>
          <p:cNvSpPr>
            <a:spLocks noGrp="1"/>
          </p:cNvSpPr>
          <p:nvPr>
            <p:ph type="title"/>
          </p:nvPr>
        </p:nvSpPr>
        <p:spPr>
          <a:xfrm>
            <a:off x="4551451" y="378664"/>
            <a:ext cx="7417941" cy="679228"/>
          </a:xfrm>
        </p:spPr>
        <p:txBody>
          <a:bodyPr anchor="b">
            <a:normAutofit/>
          </a:bodyPr>
          <a:lstStyle/>
          <a:p>
            <a:r>
              <a:rPr lang="en-US" sz="4000" b="1"/>
              <a:t>Grants Management Cont.</a:t>
            </a:r>
          </a:p>
        </p:txBody>
      </p:sp>
      <p:pic>
        <p:nvPicPr>
          <p:cNvPr id="6" name="Picture 5">
            <a:extLst>
              <a:ext uri="{FF2B5EF4-FFF2-40B4-BE49-F238E27FC236}">
                <a16:creationId xmlns:a16="http://schemas.microsoft.com/office/drawing/2014/main" id="{B948AE01-A012-4604-A82D-EC029857B5F2}"/>
              </a:ext>
            </a:extLst>
          </p:cNvPr>
          <p:cNvPicPr>
            <a:picLocks noChangeAspect="1"/>
          </p:cNvPicPr>
          <p:nvPr/>
        </p:nvPicPr>
        <p:blipFill rotWithShape="1">
          <a:blip r:embed="rId3"/>
          <a:srcRect l="19708" r="12381"/>
          <a:stretch/>
        </p:blipFill>
        <p:spPr>
          <a:xfrm>
            <a:off x="1" y="10"/>
            <a:ext cx="4221916"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FC1BF593-FDD2-473E-9422-25F7D517474F}"/>
              </a:ext>
            </a:extLst>
          </p:cNvPr>
          <p:cNvSpPr>
            <a:spLocks noGrp="1"/>
          </p:cNvSpPr>
          <p:nvPr>
            <p:ph idx="1"/>
          </p:nvPr>
        </p:nvSpPr>
        <p:spPr>
          <a:xfrm>
            <a:off x="4649223" y="1269997"/>
            <a:ext cx="6745915" cy="5316133"/>
          </a:xfrm>
        </p:spPr>
        <p:txBody>
          <a:bodyPr vert="horz" lIns="91440" tIns="45720" rIns="91440" bIns="45720" rtlCol="0" anchor="t">
            <a:noAutofit/>
          </a:bodyPr>
          <a:lstStyle/>
          <a:p>
            <a:pPr>
              <a:buNone/>
            </a:pPr>
            <a:r>
              <a:rPr lang="en-US" sz="2400" b="1" u="sng">
                <a:cs typeface="Calibri"/>
              </a:rPr>
              <a:t>Funding Updates</a:t>
            </a:r>
            <a:endParaRPr lang="en-US" u="sng">
              <a:ea typeface="Calibri"/>
              <a:cs typeface="Calibri"/>
            </a:endParaRPr>
          </a:p>
          <a:p>
            <a:r>
              <a:rPr lang="en-US" sz="2000" b="1">
                <a:cs typeface="Calibri"/>
              </a:rPr>
              <a:t>FY24 ONAP Program Funding</a:t>
            </a:r>
            <a:r>
              <a:rPr lang="en-US" sz="1900" b="1">
                <a:cs typeface="Calibri"/>
              </a:rPr>
              <a:t> </a:t>
            </a:r>
            <a:r>
              <a:rPr lang="en-US" sz="1900">
                <a:cs typeface="Calibri"/>
              </a:rPr>
              <a:t>–</a:t>
            </a:r>
            <a:r>
              <a:rPr lang="en-US" sz="1700">
                <a:cs typeface="Calibri"/>
              </a:rPr>
              <a:t> Historic $1B </a:t>
            </a:r>
            <a:r>
              <a:rPr lang="en-US" sz="1600">
                <a:cs typeface="Calibri"/>
              </a:rPr>
              <a:t>Appropriations passed by Congress (Grant Agreements will soon be in your in-box)</a:t>
            </a:r>
            <a:endParaRPr lang="en-US" sz="1600">
              <a:ea typeface="Calibri"/>
              <a:cs typeface="Calibri"/>
            </a:endParaRPr>
          </a:p>
          <a:p>
            <a:endParaRPr lang="en-US" sz="2400" b="1">
              <a:cs typeface="Calibri"/>
            </a:endParaRPr>
          </a:p>
          <a:p>
            <a:r>
              <a:rPr lang="en-US" sz="2000" b="1" dirty="0">
                <a:cs typeface="Calibri"/>
              </a:rPr>
              <a:t>IHBG Competitive </a:t>
            </a:r>
            <a:r>
              <a:rPr lang="en-US" sz="2000" b="1">
                <a:cs typeface="Calibri"/>
              </a:rPr>
              <a:t>FY 23 – Application rating in process, anticipated awards in July</a:t>
            </a:r>
          </a:p>
          <a:p>
            <a:endParaRPr lang="en-US" sz="2000" b="1">
              <a:cs typeface="Calibri"/>
            </a:endParaRPr>
          </a:p>
          <a:p>
            <a:r>
              <a:rPr lang="en-US" sz="2000" b="1">
                <a:cs typeface="Calibri"/>
              </a:rPr>
              <a:t>ICDBG FY 24 – NOFO Coming Soon!</a:t>
            </a:r>
            <a:r>
              <a:rPr lang="en-US" sz="1800" b="1">
                <a:cs typeface="Calibri"/>
              </a:rPr>
              <a:t> </a:t>
            </a:r>
            <a:r>
              <a:rPr lang="en-US" sz="1400" i="1">
                <a:cs typeface="Calibri"/>
              </a:rPr>
              <a:t>(start your project preparation ahead of NOFO release)</a:t>
            </a:r>
            <a:endParaRPr lang="en-US">
              <a:cs typeface="Calibri" panose="020F0502020204030204"/>
            </a:endParaRPr>
          </a:p>
          <a:p>
            <a:endParaRPr lang="en-US" sz="1400" i="1">
              <a:cs typeface="Calibri"/>
            </a:endParaRPr>
          </a:p>
          <a:p>
            <a:r>
              <a:rPr lang="en-US" sz="2000" b="1">
                <a:cs typeface="Calibri"/>
              </a:rPr>
              <a:t>IHBG Competitive FY 24 </a:t>
            </a:r>
            <a:r>
              <a:rPr lang="en-US" sz="2000">
                <a:cs typeface="Calibri"/>
              </a:rPr>
              <a:t>– </a:t>
            </a:r>
            <a:r>
              <a:rPr lang="en-US" sz="1800" b="1">
                <a:cs typeface="Calibri"/>
              </a:rPr>
              <a:t>NOFO Following ICDBG Release </a:t>
            </a:r>
            <a:r>
              <a:rPr lang="en-US" sz="1300" i="1">
                <a:cs typeface="Calibri"/>
              </a:rPr>
              <a:t>(start your project preparation ahead of NOFO release)</a:t>
            </a:r>
            <a:endParaRPr lang="en-US" sz="1300" i="1">
              <a:ea typeface="Calibri"/>
              <a:cs typeface="Calibri"/>
            </a:endParaRPr>
          </a:p>
          <a:p>
            <a:endParaRPr lang="en-US" sz="1300" i="1">
              <a:cs typeface="Calibri"/>
            </a:endParaRPr>
          </a:p>
          <a:p>
            <a:r>
              <a:rPr lang="en-US" sz="2000" b="1">
                <a:cs typeface="Calibri"/>
              </a:rPr>
              <a:t>ICDBG Imminent Threat Funding -</a:t>
            </a:r>
            <a:r>
              <a:rPr lang="en-US" sz="2000">
                <a:cs typeface="Calibri"/>
              </a:rPr>
              <a:t> </a:t>
            </a:r>
            <a:r>
              <a:rPr lang="en-US" sz="1600">
                <a:cs typeface="Calibri"/>
              </a:rPr>
              <a:t>Please reach out to your GMS</a:t>
            </a:r>
            <a:endParaRPr lang="en-US" sz="1600">
              <a:ea typeface="Calibri"/>
              <a:cs typeface="Calibri"/>
            </a:endParaRPr>
          </a:p>
          <a:p>
            <a:endParaRPr lang="en-US" sz="1600">
              <a:cs typeface="Calibri"/>
            </a:endParaRPr>
          </a:p>
          <a:p>
            <a:pPr>
              <a:buNone/>
            </a:pPr>
            <a:endParaRPr lang="en-US" sz="1800">
              <a:cs typeface="Calibri"/>
            </a:endParaRPr>
          </a:p>
        </p:txBody>
      </p:sp>
      <p:sp>
        <p:nvSpPr>
          <p:cNvPr id="4" name="Rectangle 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6710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7F3CB-5853-4AE4-B4F2-24940F01341F}"/>
              </a:ext>
            </a:extLst>
          </p:cNvPr>
          <p:cNvSpPr>
            <a:spLocks noGrp="1"/>
          </p:cNvSpPr>
          <p:nvPr>
            <p:ph type="title"/>
          </p:nvPr>
        </p:nvSpPr>
        <p:spPr>
          <a:xfrm>
            <a:off x="572493" y="482954"/>
            <a:ext cx="11018520" cy="1003094"/>
          </a:xfrm>
        </p:spPr>
        <p:txBody>
          <a:bodyPr anchor="b">
            <a:normAutofit fontScale="90000"/>
          </a:bodyPr>
          <a:lstStyle/>
          <a:p>
            <a:pPr algn="ctr"/>
            <a:r>
              <a:rPr lang="en-US" sz="3200" b="1">
                <a:latin typeface="Calibri"/>
                <a:cs typeface="Calibri"/>
              </a:rPr>
              <a:t> </a:t>
            </a:r>
            <a:r>
              <a:rPr lang="en-US" sz="3200" b="1" u="sng">
                <a:latin typeface="Calibri"/>
                <a:cs typeface="Calibri"/>
              </a:rPr>
              <a:t>PRICE NOFO </a:t>
            </a:r>
            <a:endParaRPr lang="en-US" sz="3200">
              <a:latin typeface="Calibri"/>
              <a:ea typeface="Calibri"/>
              <a:cs typeface="Calibri"/>
            </a:endParaRPr>
          </a:p>
          <a:p>
            <a:pPr>
              <a:spcBef>
                <a:spcPts val="1000"/>
              </a:spcBef>
            </a:pPr>
            <a:r>
              <a:rPr lang="en-US" sz="2800" b="1" u="sng">
                <a:latin typeface="Calibri"/>
                <a:cs typeface="Calibri"/>
              </a:rPr>
              <a:t>Preservation &amp; Reinvestment Initiative for Community Enhancement</a:t>
            </a:r>
            <a:endParaRPr lang="en-US" sz="2400">
              <a:ea typeface="Calibri Light"/>
              <a:cs typeface="Calibri Light"/>
            </a:endParaRP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48AE01-A012-4604-A82D-EC029857B5F2}"/>
              </a:ext>
            </a:extLst>
          </p:cNvPr>
          <p:cNvPicPr>
            <a:picLocks noChangeAspect="1"/>
          </p:cNvPicPr>
          <p:nvPr/>
        </p:nvPicPr>
        <p:blipFill rotWithShape="1">
          <a:blip r:embed="rId3"/>
          <a:srcRect l="3795"/>
          <a:stretch/>
        </p:blipFill>
        <p:spPr>
          <a:xfrm>
            <a:off x="8529507" y="1911166"/>
            <a:ext cx="3060312" cy="4659352"/>
          </a:xfrm>
          <a:prstGeom prst="rect">
            <a:avLst/>
          </a:prstGeom>
        </p:spPr>
      </p:pic>
      <p:sp>
        <p:nvSpPr>
          <p:cNvPr id="8" name="Content Placeholder 7">
            <a:extLst>
              <a:ext uri="{FF2B5EF4-FFF2-40B4-BE49-F238E27FC236}">
                <a16:creationId xmlns:a16="http://schemas.microsoft.com/office/drawing/2014/main" id="{82D61B46-B1B1-FBCB-D9BC-4C4BF96F8465}"/>
              </a:ext>
            </a:extLst>
          </p:cNvPr>
          <p:cNvSpPr>
            <a:spLocks noGrp="1"/>
          </p:cNvSpPr>
          <p:nvPr>
            <p:ph idx="1"/>
          </p:nvPr>
        </p:nvSpPr>
        <p:spPr>
          <a:xfrm>
            <a:off x="444190" y="2001394"/>
            <a:ext cx="7994786" cy="4569123"/>
          </a:xfrm>
        </p:spPr>
        <p:txBody>
          <a:bodyPr vert="horz" lIns="91440" tIns="45720" rIns="91440" bIns="45720" rtlCol="0" anchor="t">
            <a:normAutofit/>
          </a:bodyPr>
          <a:lstStyle/>
          <a:p>
            <a:pPr marL="0" indent="0">
              <a:buNone/>
            </a:pPr>
            <a:r>
              <a:rPr lang="en-US" sz="1800" b="1" u="sng">
                <a:cs typeface="Calibri"/>
              </a:rPr>
              <a:t>COMPONENTS:</a:t>
            </a:r>
          </a:p>
          <a:p>
            <a:pPr marL="285750" indent="-285750"/>
            <a:r>
              <a:rPr lang="en-US" sz="1600">
                <a:cs typeface="Calibri"/>
              </a:rPr>
              <a:t>PRICE MAIN – Preservation focus</a:t>
            </a:r>
            <a:endParaRPr lang="en-US" sz="1600">
              <a:ea typeface="Calibri"/>
              <a:cs typeface="Calibri"/>
            </a:endParaRPr>
          </a:p>
          <a:p>
            <a:pPr marL="285750" indent="-285750"/>
            <a:r>
              <a:rPr lang="en-US" sz="1600">
                <a:cs typeface="Calibri"/>
              </a:rPr>
              <a:t>PRICE Replacement Pilot – Redevelopment focus</a:t>
            </a:r>
            <a:endParaRPr lang="en-US" sz="1200">
              <a:cs typeface="Calibri"/>
              <a:hlinkClick r:id="" action="ppaction://noaction"/>
            </a:endParaRPr>
          </a:p>
          <a:p>
            <a:pPr marL="285750" indent="-285750"/>
            <a:r>
              <a:rPr lang="en-US" sz="1600" b="1">
                <a:cs typeface="Calibri"/>
              </a:rPr>
              <a:t>PRICE</a:t>
            </a:r>
            <a:r>
              <a:rPr lang="en-US" sz="1600" b="1">
                <a:ea typeface="+mn-lt"/>
                <a:cs typeface="+mn-lt"/>
              </a:rPr>
              <a:t> NOFO Link:    </a:t>
            </a:r>
            <a:r>
              <a:rPr lang="en-US" sz="1600">
                <a:ea typeface="+mn-lt"/>
                <a:cs typeface="+mn-lt"/>
              </a:rPr>
              <a:t> </a:t>
            </a:r>
            <a:r>
              <a:rPr lang="en-US" sz="1600">
                <a:ea typeface="+mn-lt"/>
                <a:cs typeface="+mn-lt"/>
                <a:hlinkClick r:id="rId4"/>
              </a:rPr>
              <a:t>https://www.hud.gov/program_offices/comm_planning/price</a:t>
            </a:r>
            <a:endParaRPr lang="en-US" sz="1600">
              <a:ea typeface="Calibri"/>
              <a:cs typeface="Calibri"/>
            </a:endParaRPr>
          </a:p>
          <a:p>
            <a:pPr marL="0" indent="0">
              <a:buNone/>
            </a:pPr>
            <a:r>
              <a:rPr lang="en-US" sz="1800" b="1" u="sng">
                <a:cs typeface="Calibri"/>
              </a:rPr>
              <a:t>ELIGIBLE APPLICANTS: </a:t>
            </a:r>
            <a:endParaRPr lang="en-US" sz="1800" b="1" u="sng">
              <a:ea typeface="Calibri"/>
              <a:cs typeface="Calibri"/>
            </a:endParaRPr>
          </a:p>
          <a:p>
            <a:pPr marL="285750" indent="-285750"/>
            <a:r>
              <a:rPr lang="en-US" sz="1600">
                <a:cs typeface="Calibri"/>
              </a:rPr>
              <a:t>Indian Tribes, TDHE's, designated Tribal Organizations</a:t>
            </a:r>
            <a:endParaRPr lang="en-US" sz="1600">
              <a:ea typeface="Calibri"/>
              <a:cs typeface="Calibri"/>
            </a:endParaRPr>
          </a:p>
          <a:p>
            <a:pPr marL="0" indent="0">
              <a:buNone/>
            </a:pPr>
            <a:r>
              <a:rPr lang="en-US" sz="1800" b="1" u="sng">
                <a:cs typeface="Calibri"/>
              </a:rPr>
              <a:t>FUNDING:</a:t>
            </a:r>
          </a:p>
          <a:p>
            <a:pPr marL="285750" indent="-285750"/>
            <a:r>
              <a:rPr lang="en-US" sz="1600" u="sng">
                <a:cs typeface="Calibri"/>
              </a:rPr>
              <a:t>PRICE MAIN $200M</a:t>
            </a:r>
            <a:endParaRPr lang="en-US" sz="1600" u="sng">
              <a:ea typeface="Calibri"/>
              <a:cs typeface="Calibri"/>
            </a:endParaRPr>
          </a:p>
          <a:p>
            <a:pPr marL="742950" lvl="1" indent="-285750"/>
            <a:r>
              <a:rPr lang="en-US" sz="1600">
                <a:cs typeface="Calibri"/>
              </a:rPr>
              <a:t>$10 million set aside for Tribes/TDHE's</a:t>
            </a:r>
            <a:endParaRPr lang="en-US" sz="1600">
              <a:ea typeface="Calibri"/>
              <a:cs typeface="Calibri"/>
            </a:endParaRPr>
          </a:p>
          <a:p>
            <a:pPr marL="742950" lvl="1" indent="-285750"/>
            <a:r>
              <a:rPr lang="en-US" sz="1600">
                <a:cs typeface="Calibri"/>
              </a:rPr>
              <a:t>Minimum funding is set at $500K and maximum funding is $75M</a:t>
            </a:r>
            <a:endParaRPr lang="en-US" sz="1600">
              <a:ea typeface="Calibri"/>
              <a:cs typeface="Calibri"/>
            </a:endParaRPr>
          </a:p>
          <a:p>
            <a:pPr marL="285750" indent="-285750">
              <a:buFont typeface="Arial"/>
              <a:buChar char="•"/>
            </a:pPr>
            <a:r>
              <a:rPr lang="en-US" sz="1600" u="sng">
                <a:cs typeface="Calibri"/>
              </a:rPr>
              <a:t>PRICE Replacement Pilot $25M</a:t>
            </a:r>
            <a:endParaRPr lang="en-US" sz="1600" u="sng">
              <a:ea typeface="Calibri"/>
              <a:cs typeface="Calibri"/>
            </a:endParaRPr>
          </a:p>
          <a:p>
            <a:pPr marL="742950" lvl="1" indent="-285750">
              <a:buFont typeface="Arial"/>
              <a:buChar char="•"/>
            </a:pPr>
            <a:r>
              <a:rPr lang="en-US" sz="1600">
                <a:cs typeface="Calibri"/>
              </a:rPr>
              <a:t>Minimum funding is set at $5M and maximum funding is $10M</a:t>
            </a:r>
            <a:endParaRPr lang="en-US" sz="1600">
              <a:ea typeface="Calibri"/>
              <a:cs typeface="Calibri"/>
            </a:endParaRPr>
          </a:p>
          <a:p>
            <a:pPr marL="0" indent="0">
              <a:buNone/>
            </a:pPr>
            <a:endParaRPr lang="en-US" sz="1600">
              <a:ea typeface="Calibri"/>
              <a:cs typeface="Calibri"/>
            </a:endParaRPr>
          </a:p>
        </p:txBody>
      </p:sp>
    </p:spTree>
    <p:extLst>
      <p:ext uri="{BB962C8B-B14F-4D97-AF65-F5344CB8AC3E}">
        <p14:creationId xmlns:p14="http://schemas.microsoft.com/office/powerpoint/2010/main" val="43645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7F3CB-5853-4AE4-B4F2-24940F01341F}"/>
              </a:ext>
            </a:extLst>
          </p:cNvPr>
          <p:cNvSpPr>
            <a:spLocks noGrp="1"/>
          </p:cNvSpPr>
          <p:nvPr>
            <p:ph type="title"/>
          </p:nvPr>
        </p:nvSpPr>
        <p:spPr>
          <a:xfrm>
            <a:off x="572493" y="238539"/>
            <a:ext cx="11022068" cy="685486"/>
          </a:xfrm>
        </p:spPr>
        <p:txBody>
          <a:bodyPr anchor="b">
            <a:normAutofit/>
          </a:bodyPr>
          <a:lstStyle/>
          <a:p>
            <a:pPr algn="ctr"/>
            <a:r>
              <a:rPr lang="en-US" sz="2800" b="1">
                <a:latin typeface="Calibri"/>
                <a:cs typeface="Calibri Light"/>
              </a:rPr>
              <a:t>PRICE NOFO Cont.</a:t>
            </a:r>
            <a:endParaRPr lang="en-US">
              <a:ea typeface="Calibri Light" panose="020F0302020204030204"/>
              <a:cs typeface="Calibri Light" panose="020F0302020204030204"/>
            </a:endParaRP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48AE01-A012-4604-A82D-EC029857B5F2}"/>
              </a:ext>
            </a:extLst>
          </p:cNvPr>
          <p:cNvPicPr>
            <a:picLocks noChangeAspect="1"/>
          </p:cNvPicPr>
          <p:nvPr/>
        </p:nvPicPr>
        <p:blipFill rotWithShape="1">
          <a:blip r:embed="rId3"/>
          <a:srcRect l="3795"/>
          <a:stretch/>
        </p:blipFill>
        <p:spPr>
          <a:xfrm>
            <a:off x="8529507" y="1911166"/>
            <a:ext cx="3060312" cy="4659352"/>
          </a:xfrm>
          <a:prstGeom prst="rect">
            <a:avLst/>
          </a:prstGeom>
        </p:spPr>
      </p:pic>
      <p:sp>
        <p:nvSpPr>
          <p:cNvPr id="8" name="Content Placeholder 7">
            <a:extLst>
              <a:ext uri="{FF2B5EF4-FFF2-40B4-BE49-F238E27FC236}">
                <a16:creationId xmlns:a16="http://schemas.microsoft.com/office/drawing/2014/main" id="{82D61B46-B1B1-FBCB-D9BC-4C4BF96F8465}"/>
              </a:ext>
            </a:extLst>
          </p:cNvPr>
          <p:cNvSpPr>
            <a:spLocks noGrp="1"/>
          </p:cNvSpPr>
          <p:nvPr>
            <p:ph idx="1"/>
          </p:nvPr>
        </p:nvSpPr>
        <p:spPr>
          <a:xfrm>
            <a:off x="444190" y="2001394"/>
            <a:ext cx="7994786" cy="4569123"/>
          </a:xfrm>
        </p:spPr>
        <p:txBody>
          <a:bodyPr vert="horz" lIns="91440" tIns="45720" rIns="91440" bIns="45720" rtlCol="0" anchor="t">
            <a:normAutofit/>
          </a:bodyPr>
          <a:lstStyle/>
          <a:p>
            <a:pPr marL="0" indent="0">
              <a:buNone/>
            </a:pPr>
            <a:r>
              <a:rPr lang="en-US" sz="1800" b="1">
                <a:cs typeface="Calibri"/>
              </a:rPr>
              <a:t>Opportunity for Tribes &amp;TDHE's interested in preserving and/or revitalizing</a:t>
            </a:r>
            <a:r>
              <a:rPr lang="en-US" sz="1800" b="1" i="1">
                <a:cs typeface="Calibri"/>
              </a:rPr>
              <a:t> </a:t>
            </a:r>
            <a:r>
              <a:rPr lang="en-US" sz="1800" b="1" i="1" u="sng">
                <a:cs typeface="Calibri"/>
              </a:rPr>
              <a:t>manufactured housing units</a:t>
            </a:r>
            <a:r>
              <a:rPr lang="en-US" sz="1800" b="1">
                <a:cs typeface="Calibri"/>
              </a:rPr>
              <a:t> within their communities with such activities as: </a:t>
            </a:r>
          </a:p>
          <a:p>
            <a:pPr marL="285750" indent="-285750">
              <a:buFont typeface="Arial"/>
              <a:buChar char="•"/>
            </a:pPr>
            <a:r>
              <a:rPr lang="en-US" sz="1500">
                <a:cs typeface="Calibri"/>
              </a:rPr>
              <a:t>Funding repairs of existing units </a:t>
            </a:r>
            <a:endParaRPr lang="en-US" sz="1500">
              <a:ea typeface="Calibri"/>
              <a:cs typeface="Calibri"/>
            </a:endParaRPr>
          </a:p>
          <a:p>
            <a:pPr marL="285750" indent="-285750">
              <a:buFont typeface="Arial"/>
              <a:buChar char="•"/>
            </a:pPr>
            <a:r>
              <a:rPr lang="en-US" sz="1500">
                <a:cs typeface="Calibri"/>
              </a:rPr>
              <a:t>Replacement of dilapidated units</a:t>
            </a:r>
            <a:endParaRPr lang="en-US" sz="1500">
              <a:ea typeface="Calibri"/>
              <a:cs typeface="Calibri"/>
            </a:endParaRPr>
          </a:p>
          <a:p>
            <a:pPr marL="285750" indent="-285750">
              <a:buFont typeface="Arial"/>
              <a:buChar char="•"/>
            </a:pPr>
            <a:r>
              <a:rPr lang="en-US" sz="1500">
                <a:cs typeface="Calibri"/>
              </a:rPr>
              <a:t>Infrastructure improvements</a:t>
            </a:r>
            <a:endParaRPr lang="en-US" sz="1500">
              <a:ea typeface="Calibri"/>
              <a:cs typeface="Calibri"/>
            </a:endParaRPr>
          </a:p>
          <a:p>
            <a:pPr marL="285750" indent="-285750">
              <a:buFont typeface="Arial"/>
              <a:buChar char="•"/>
            </a:pPr>
            <a:r>
              <a:rPr lang="en-US" sz="1500">
                <a:cs typeface="Calibri"/>
              </a:rPr>
              <a:t>Services to support homeowners such as mobility counseling and eviction prevention </a:t>
            </a:r>
            <a:endParaRPr lang="en-US" sz="1500">
              <a:ea typeface="Calibri"/>
              <a:cs typeface="Calibri"/>
            </a:endParaRPr>
          </a:p>
          <a:p>
            <a:pPr marL="285750" indent="-285750">
              <a:buFont typeface="Arial"/>
              <a:buChar char="•"/>
            </a:pPr>
            <a:r>
              <a:rPr lang="en-US" sz="1500">
                <a:cs typeface="Calibri"/>
              </a:rPr>
              <a:t>Investments in community resilience</a:t>
            </a:r>
            <a:endParaRPr lang="en-US" sz="1500">
              <a:ea typeface="Calibri"/>
              <a:cs typeface="Calibri"/>
            </a:endParaRPr>
          </a:p>
          <a:p>
            <a:pPr marL="0" indent="0">
              <a:buNone/>
            </a:pPr>
            <a:r>
              <a:rPr lang="en-US" sz="1800" b="1">
                <a:cs typeface="Calibri"/>
              </a:rPr>
              <a:t>Key Items to Consider: </a:t>
            </a:r>
            <a:endParaRPr lang="en-US" sz="1800" b="1">
              <a:ea typeface="Calibri"/>
              <a:cs typeface="Calibri"/>
            </a:endParaRPr>
          </a:p>
          <a:p>
            <a:pPr marL="285750" indent="-285750"/>
            <a:r>
              <a:rPr lang="en-US" sz="1500">
                <a:cs typeface="Calibri"/>
              </a:rPr>
              <a:t>It only addresses the use of manufactured housing</a:t>
            </a:r>
          </a:p>
          <a:p>
            <a:pPr marL="285750" indent="-285750"/>
            <a:r>
              <a:rPr lang="en-US" sz="1500">
                <a:cs typeface="Calibri"/>
              </a:rPr>
              <a:t>At least $10 million is set aside for Tribes/TDHE's</a:t>
            </a:r>
            <a:endParaRPr lang="en-US" sz="1500">
              <a:ea typeface="Calibri"/>
              <a:cs typeface="Calibri"/>
            </a:endParaRPr>
          </a:p>
          <a:p>
            <a:pPr marL="285750" indent="-285750"/>
            <a:r>
              <a:rPr lang="en-US" sz="1500">
                <a:ea typeface="Calibri"/>
                <a:cs typeface="Calibri"/>
              </a:rPr>
              <a:t>Replacement requires 50% match with non-Federal funds</a:t>
            </a:r>
            <a:endParaRPr lang="en-US" sz="1500">
              <a:cs typeface="Calibri"/>
            </a:endParaRPr>
          </a:p>
          <a:p>
            <a:pPr marL="285750" indent="-285750"/>
            <a:r>
              <a:rPr lang="en-US" sz="2000" b="1">
                <a:cs typeface="Calibri"/>
              </a:rPr>
              <a:t>Grant applications due June 5th *</a:t>
            </a:r>
            <a:endParaRPr lang="en-US" sz="2000" b="1">
              <a:ea typeface="Calibri"/>
              <a:cs typeface="Calibri"/>
            </a:endParaRPr>
          </a:p>
          <a:p>
            <a:pPr marL="0" indent="0">
              <a:buNone/>
            </a:pPr>
            <a:endParaRPr lang="en-US" sz="1800" b="1">
              <a:cs typeface="Calibri"/>
            </a:endParaRPr>
          </a:p>
        </p:txBody>
      </p:sp>
    </p:spTree>
    <p:extLst>
      <p:ext uri="{BB962C8B-B14F-4D97-AF65-F5344CB8AC3E}">
        <p14:creationId xmlns:p14="http://schemas.microsoft.com/office/powerpoint/2010/main" val="8029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299E-3838-A026-5972-2ADB0E59D3D4}"/>
              </a:ext>
            </a:extLst>
          </p:cNvPr>
          <p:cNvSpPr>
            <a:spLocks noGrp="1"/>
          </p:cNvSpPr>
          <p:nvPr>
            <p:ph type="title"/>
          </p:nvPr>
        </p:nvSpPr>
        <p:spPr/>
        <p:txBody>
          <a:bodyPr/>
          <a:lstStyle/>
          <a:p>
            <a:r>
              <a:rPr lang="en-US" b="1"/>
              <a:t>Non-ONAP Funding Opportunities</a:t>
            </a:r>
          </a:p>
        </p:txBody>
      </p:sp>
      <p:sp>
        <p:nvSpPr>
          <p:cNvPr id="4" name="Content Placeholder 3">
            <a:extLst>
              <a:ext uri="{FF2B5EF4-FFF2-40B4-BE49-F238E27FC236}">
                <a16:creationId xmlns:a16="http://schemas.microsoft.com/office/drawing/2014/main" id="{5ED067A9-DB3E-884B-12FA-5C95E64A08E7}"/>
              </a:ext>
            </a:extLst>
          </p:cNvPr>
          <p:cNvSpPr>
            <a:spLocks noGrp="1"/>
          </p:cNvSpPr>
          <p:nvPr>
            <p:ph sz="half" idx="2"/>
          </p:nvPr>
        </p:nvSpPr>
        <p:spPr>
          <a:xfrm>
            <a:off x="839788" y="1593910"/>
            <a:ext cx="7789503" cy="4595753"/>
          </a:xfrm>
        </p:spPr>
        <p:txBody>
          <a:bodyPr vert="horz" lIns="91440" tIns="45720" rIns="91440" bIns="45720" rtlCol="0" anchor="t">
            <a:normAutofit fontScale="70000" lnSpcReduction="20000"/>
          </a:bodyPr>
          <a:lstStyle/>
          <a:p>
            <a:pPr>
              <a:buFont typeface="Wingdings" panose="05000000000000000000" pitchFamily="2" charset="2"/>
              <a:buChar char="§"/>
            </a:pPr>
            <a:r>
              <a:rPr lang="en-US" sz="2400" b="1" u="sng">
                <a:solidFill>
                  <a:srgbClr val="000000"/>
                </a:solidFill>
              </a:rPr>
              <a:t>Choice Neighborhood (CN) Planning Grant</a:t>
            </a:r>
            <a:endParaRPr lang="en-US" sz="2400" b="1" u="sng">
              <a:solidFill>
                <a:srgbClr val="000000"/>
              </a:solidFill>
              <a:ea typeface="Calibri"/>
              <a:cs typeface="Calibri"/>
            </a:endParaRPr>
          </a:p>
          <a:p>
            <a:pPr lvl="1">
              <a:buFont typeface="Wingdings" panose="05000000000000000000" pitchFamily="2" charset="2"/>
              <a:buChar char="§"/>
            </a:pPr>
            <a:r>
              <a:rPr lang="en-US" sz="2000">
                <a:ea typeface="Calibri"/>
                <a:cs typeface="Calibri" panose="020F0502020204030204"/>
              </a:rPr>
              <a:t>$10M Available, $500K max award</a:t>
            </a:r>
          </a:p>
          <a:p>
            <a:pPr lvl="1">
              <a:buFont typeface="Wingdings" panose="05000000000000000000" pitchFamily="2" charset="2"/>
              <a:buChar char="§"/>
            </a:pPr>
            <a:r>
              <a:rPr lang="en-US" sz="2000">
                <a:ea typeface="Calibri"/>
                <a:cs typeface="Calibri" panose="020F0502020204030204"/>
              </a:rPr>
              <a:t>Two-year planning process for community revitalization </a:t>
            </a:r>
          </a:p>
          <a:p>
            <a:pPr lvl="1">
              <a:buFont typeface="Wingdings" panose="05000000000000000000" pitchFamily="2" charset="2"/>
              <a:buChar char="§"/>
            </a:pPr>
            <a:r>
              <a:rPr lang="en-US" sz="2000">
                <a:ea typeface="Calibri"/>
                <a:cs typeface="Calibri" panose="020F0502020204030204"/>
              </a:rPr>
              <a:t>Focus on redevelopment of NAHASDA assisted units</a:t>
            </a:r>
          </a:p>
          <a:p>
            <a:pPr lvl="1">
              <a:buFont typeface="Wingdings" panose="05000000000000000000" pitchFamily="2" charset="2"/>
              <a:buChar char="§"/>
            </a:pPr>
            <a:r>
              <a:rPr lang="en-US" sz="2000">
                <a:ea typeface="Calibri"/>
                <a:cs typeface="Calibri" panose="020F0502020204030204"/>
              </a:rPr>
              <a:t>Over 75% of CN Development Grants ($50M max), were made to CN Planning grantees. </a:t>
            </a:r>
          </a:p>
          <a:p>
            <a:pPr lvl="1">
              <a:buFont typeface="Wingdings" panose="05000000000000000000" pitchFamily="2" charset="2"/>
              <a:buChar char="§"/>
            </a:pPr>
            <a:r>
              <a:rPr lang="en-US" sz="2000">
                <a:ea typeface="Calibri"/>
                <a:cs typeface="Calibri" panose="020F0502020204030204"/>
                <a:hlinkClick r:id="rId2"/>
              </a:rPr>
              <a:t>www.hud.gov/cn</a:t>
            </a:r>
            <a:r>
              <a:rPr lang="en-US" sz="2000">
                <a:ea typeface="Calibri"/>
                <a:cs typeface="Calibri" panose="020F0502020204030204"/>
              </a:rPr>
              <a:t>, </a:t>
            </a:r>
            <a:r>
              <a:rPr lang="en-US" sz="2000" b="1" i="1">
                <a:ea typeface="Calibri"/>
                <a:cs typeface="Calibri" panose="020F0502020204030204"/>
              </a:rPr>
              <a:t>applications due June 10th!</a:t>
            </a:r>
            <a:endParaRPr lang="en-US" sz="2000" b="1" i="1">
              <a:cs typeface="Calibri" panose="020F0502020204030204"/>
            </a:endParaRPr>
          </a:p>
          <a:p>
            <a:pPr lvl="1">
              <a:buFont typeface="Wingdings" panose="05000000000000000000" pitchFamily="2" charset="2"/>
              <a:buChar char="§"/>
            </a:pPr>
            <a:endParaRPr lang="en-US" sz="2000">
              <a:cs typeface="Calibri" panose="020F0502020204030204"/>
            </a:endParaRPr>
          </a:p>
          <a:p>
            <a:pPr>
              <a:buFont typeface="Wingdings" panose="05000000000000000000" pitchFamily="2" charset="2"/>
              <a:buChar char="§"/>
            </a:pPr>
            <a:r>
              <a:rPr lang="en-US" sz="2400" b="1" u="sng">
                <a:cs typeface="Calibri" panose="020F0502020204030204"/>
              </a:rPr>
              <a:t>Inflation Reduction Act (IRA) - Tax Rebates, Rebates, Grants and Loans</a:t>
            </a:r>
            <a:endParaRPr lang="en-US" sz="2400" b="1" u="sng">
              <a:ea typeface="Calibri"/>
              <a:cs typeface="Calibri" panose="020F0502020204030204"/>
            </a:endParaRPr>
          </a:p>
          <a:p>
            <a:pPr indent="-285750">
              <a:buFont typeface="Arial" panose="05000000000000000000" pitchFamily="2" charset="2"/>
              <a:buChar char="•"/>
            </a:pPr>
            <a:r>
              <a:rPr lang="en-US" sz="2100" b="1"/>
              <a:t>IRS-Clean Energy Credits </a:t>
            </a:r>
            <a:endParaRPr lang="en-US" sz="2100">
              <a:ea typeface="Calibri"/>
              <a:cs typeface="Calibri" panose="020F0502020204030204"/>
            </a:endParaRPr>
          </a:p>
          <a:p>
            <a:pPr indent="-285750">
              <a:buFont typeface="Arial" panose="05000000000000000000" pitchFamily="2" charset="2"/>
              <a:buChar char="•"/>
            </a:pPr>
            <a:r>
              <a:rPr lang="en-US" sz="2100" b="1"/>
              <a:t>DOE- Tribal Clean Energy Projects</a:t>
            </a:r>
          </a:p>
          <a:p>
            <a:pPr indent="-285750">
              <a:buFont typeface="Arial" panose="05000000000000000000" pitchFamily="2" charset="2"/>
              <a:buChar char="•"/>
            </a:pPr>
            <a:r>
              <a:rPr lang="en-US" sz="2100" b="1"/>
              <a:t>DOE- Tribal Home Electrification and Appliance Rebates Program (Due 5/31!)</a:t>
            </a:r>
          </a:p>
          <a:p>
            <a:pPr indent="-285750">
              <a:buFont typeface="Arial" panose="05000000000000000000" pitchFamily="2" charset="2"/>
              <a:buChar char="•"/>
            </a:pPr>
            <a:r>
              <a:rPr lang="en-US" sz="2100" b="1"/>
              <a:t>EPA- Community Change Grant Program</a:t>
            </a:r>
            <a:endParaRPr lang="en-US" sz="2100">
              <a:cs typeface="Calibri" panose="020F0502020204030204"/>
            </a:endParaRPr>
          </a:p>
          <a:p>
            <a:pPr indent="-285750">
              <a:buFont typeface="Arial" panose="05000000000000000000" pitchFamily="2" charset="2"/>
              <a:buChar char="•"/>
            </a:pPr>
            <a:r>
              <a:rPr lang="en-US" sz="2100" b="1"/>
              <a:t>DOT- Neighborhood Access and Equity (NAE) Grant Program</a:t>
            </a:r>
            <a:endParaRPr lang="en-US" sz="2100" b="1">
              <a:cs typeface="Calibri"/>
            </a:endParaRPr>
          </a:p>
          <a:p>
            <a:pPr indent="-285750">
              <a:buFont typeface="Arial" panose="05000000000000000000" pitchFamily="2" charset="2"/>
              <a:buChar char="•"/>
            </a:pPr>
            <a:r>
              <a:rPr lang="en-US" sz="1600" u="sng">
                <a:ea typeface="+mn-lt"/>
                <a:cs typeface="+mn-lt"/>
              </a:rPr>
              <a:t>https://www.hudexchange.info/programs/build-for-the-future/funding-navigator/</a:t>
            </a:r>
            <a:r>
              <a:rPr lang="en-US" sz="1600" u="sng"/>
              <a:t> </a:t>
            </a:r>
            <a:endParaRPr lang="en-US"/>
          </a:p>
          <a:p>
            <a:pPr indent="-285750">
              <a:buFont typeface="Arial" panose="05000000000000000000" pitchFamily="2" charset="2"/>
              <a:buChar char="•"/>
            </a:pPr>
            <a:r>
              <a:rPr lang="en-US" b="1" i="1"/>
              <a:t>ONAP Webinar Coming Soon!</a:t>
            </a:r>
            <a:br>
              <a:rPr lang="en-US" b="1" i="1"/>
            </a:br>
            <a:br>
              <a:rPr lang="en-US" b="1" i="1"/>
            </a:br>
            <a:endParaRPr lang="en-US" b="1" i="1">
              <a:cs typeface="Calibri"/>
            </a:endParaRPr>
          </a:p>
          <a:p>
            <a:pPr lvl="1">
              <a:buFont typeface="Wingdings" panose="05000000000000000000" pitchFamily="2" charset="2"/>
              <a:buChar char="§"/>
            </a:pPr>
            <a:endParaRPr lang="en-US" sz="2000">
              <a:ea typeface="Calibri"/>
              <a:cs typeface="Calibri" panose="020F0502020204030204"/>
            </a:endParaRPr>
          </a:p>
          <a:p>
            <a:pPr lvl="1">
              <a:buFont typeface="Wingdings" panose="05000000000000000000" pitchFamily="2" charset="2"/>
              <a:buChar char="§"/>
            </a:pPr>
            <a:endParaRPr lang="en-US" sz="2000">
              <a:ea typeface="Calibri"/>
              <a:cs typeface="Calibri" panose="020F0502020204030204"/>
            </a:endParaRPr>
          </a:p>
        </p:txBody>
      </p:sp>
      <p:pic>
        <p:nvPicPr>
          <p:cNvPr id="8" name="Picture 7" descr="Stacks of gold coins">
            <a:extLst>
              <a:ext uri="{FF2B5EF4-FFF2-40B4-BE49-F238E27FC236}">
                <a16:creationId xmlns:a16="http://schemas.microsoft.com/office/drawing/2014/main" id="{45CC08C9-718E-C648-BC3F-101648D11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687" y="1589688"/>
            <a:ext cx="3363763" cy="4787300"/>
          </a:xfrm>
          <a:prstGeom prst="rect">
            <a:avLst/>
          </a:prstGeom>
        </p:spPr>
      </p:pic>
    </p:spTree>
    <p:extLst>
      <p:ext uri="{BB962C8B-B14F-4D97-AF65-F5344CB8AC3E}">
        <p14:creationId xmlns:p14="http://schemas.microsoft.com/office/powerpoint/2010/main" val="362103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27B6E-82D6-43B5-85BE-3128FF3C0F4A}"/>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Grants Evaluation Update</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9D567B-E9F1-43F6-807D-D7DD5B0FD8C4}"/>
              </a:ext>
            </a:extLst>
          </p:cNvPr>
          <p:cNvSpPr/>
          <p:nvPr/>
        </p:nvSpPr>
        <p:spPr>
          <a:xfrm>
            <a:off x="572493" y="2071316"/>
            <a:ext cx="6713552" cy="4119172"/>
          </a:xfrm>
          <a:prstGeom prst="rect">
            <a:avLst/>
          </a:prstGeom>
        </p:spPr>
        <p:txBody>
          <a:bodyPr vert="horz" lIns="91440" tIns="45720" rIns="91440" bIns="45720" rtlCol="0" anchor="t">
            <a:normAutofit/>
          </a:bodyPr>
          <a:lstStyle/>
          <a:p>
            <a:pPr defTabSz="914400">
              <a:lnSpc>
                <a:spcPct val="90000"/>
              </a:lnSpc>
              <a:spcAft>
                <a:spcPts val="600"/>
              </a:spcAft>
            </a:pPr>
            <a:endParaRPr lang="en-US" sz="2200"/>
          </a:p>
        </p:txBody>
      </p:sp>
      <p:pic>
        <p:nvPicPr>
          <p:cNvPr id="7" name="Picture 6">
            <a:extLst>
              <a:ext uri="{FF2B5EF4-FFF2-40B4-BE49-F238E27FC236}">
                <a16:creationId xmlns:a16="http://schemas.microsoft.com/office/drawing/2014/main" id="{0D92791A-9F64-4567-83A9-219B48267FA1}"/>
              </a:ext>
            </a:extLst>
          </p:cNvPr>
          <p:cNvPicPr>
            <a:picLocks noChangeAspect="1"/>
          </p:cNvPicPr>
          <p:nvPr/>
        </p:nvPicPr>
        <p:blipFill rotWithShape="1">
          <a:blip r:embed="rId2"/>
          <a:srcRect b="3917"/>
          <a:stretch/>
        </p:blipFill>
        <p:spPr>
          <a:xfrm>
            <a:off x="10849510" y="5393014"/>
            <a:ext cx="767212" cy="797473"/>
          </a:xfrm>
          <a:prstGeom prst="rect">
            <a:avLst/>
          </a:prstGeom>
        </p:spPr>
      </p:pic>
      <p:sp>
        <p:nvSpPr>
          <p:cNvPr id="3" name="TextBox 2">
            <a:extLst>
              <a:ext uri="{FF2B5EF4-FFF2-40B4-BE49-F238E27FC236}">
                <a16:creationId xmlns:a16="http://schemas.microsoft.com/office/drawing/2014/main" id="{249A24B4-8CDC-709F-AA13-F490A8970FEE}"/>
              </a:ext>
            </a:extLst>
          </p:cNvPr>
          <p:cNvSpPr txBox="1"/>
          <p:nvPr/>
        </p:nvSpPr>
        <p:spPr>
          <a:xfrm>
            <a:off x="639193" y="1997476"/>
            <a:ext cx="11084062" cy="5724644"/>
          </a:xfrm>
          <a:prstGeom prst="rect">
            <a:avLst/>
          </a:prstGeom>
          <a:noFill/>
        </p:spPr>
        <p:txBody>
          <a:bodyPr wrap="square" lIns="91440" tIns="45720" rIns="91440" bIns="45720" rtlCol="0" anchor="t">
            <a:spAutoFit/>
          </a:bodyPr>
          <a:lstStyle/>
          <a:p>
            <a:r>
              <a:rPr lang="en-US" sz="3600" b="1"/>
              <a:t>Monitoring Update – Common Issues Identified</a:t>
            </a:r>
          </a:p>
          <a:p>
            <a:pPr marL="342900" indent="-342900">
              <a:buFont typeface="Arial" panose="020B0604020202020204" pitchFamily="34" charset="0"/>
              <a:buChar char="•"/>
            </a:pPr>
            <a:endParaRPr lang="en-US" sz="2400" u="sng"/>
          </a:p>
          <a:p>
            <a:pPr marL="342900" indent="-342900">
              <a:buFont typeface="Arial" panose="020B0604020202020204" pitchFamily="34" charset="0"/>
              <a:buChar char="•"/>
            </a:pPr>
            <a:r>
              <a:rPr lang="en-US" sz="2400" b="1" u="sng"/>
              <a:t>Environmental</a:t>
            </a:r>
            <a:endParaRPr lang="en-US" sz="2400" b="1" u="sng">
              <a:ea typeface="Calibri"/>
              <a:cs typeface="Calibri"/>
            </a:endParaRPr>
          </a:p>
          <a:p>
            <a:pPr marL="800100" lvl="1" indent="-342900">
              <a:buFont typeface="Arial" panose="020B0604020202020204" pitchFamily="34" charset="0"/>
              <a:buChar char="•"/>
            </a:pPr>
            <a:r>
              <a:rPr lang="en-US" sz="1900"/>
              <a:t> </a:t>
            </a:r>
            <a:r>
              <a:rPr lang="en-US" sz="2400"/>
              <a:t>Incomplete Env. review records for Categorically Excluded Projects</a:t>
            </a:r>
            <a:endParaRPr lang="en-US" sz="2400">
              <a:cs typeface="Calibri"/>
            </a:endParaRP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b="1" u="sng"/>
              <a:t>Procurement</a:t>
            </a:r>
            <a:endParaRPr lang="en-US" sz="2400" b="1" u="sng">
              <a:ea typeface="Calibri"/>
              <a:cs typeface="Calibri"/>
            </a:endParaRPr>
          </a:p>
          <a:p>
            <a:pPr marL="800100" lvl="1" indent="-342900">
              <a:buFont typeface="Arial" panose="020B0604020202020204" pitchFamily="34" charset="0"/>
              <a:buChar char="•"/>
            </a:pPr>
            <a:r>
              <a:rPr lang="en-US" sz="2400"/>
              <a:t>Practice/process utilized varies from the Procurement Policy. </a:t>
            </a:r>
            <a:endParaRPr lang="en-US">
              <a:cs typeface="Calibri" panose="020F0502020204030204"/>
            </a:endParaRP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b="1" u="sng"/>
              <a:t>Property (Land or Building) Acquisition</a:t>
            </a:r>
            <a:endParaRPr lang="en-US" sz="2400" b="1" u="sng">
              <a:ea typeface="Calibri"/>
              <a:cs typeface="Calibri"/>
            </a:endParaRPr>
          </a:p>
          <a:p>
            <a:pPr marL="800100" lvl="1" indent="-342900">
              <a:buFont typeface="Arial" panose="020B0604020202020204" pitchFamily="34" charset="0"/>
              <a:buChar char="•"/>
            </a:pPr>
            <a:r>
              <a:rPr lang="en-US" sz="2400"/>
              <a:t>Environmental process not completed prior to purchase</a:t>
            </a:r>
            <a:endParaRPr lang="en-US"/>
          </a:p>
          <a:p>
            <a:pPr marL="800100" lvl="1" indent="-342900">
              <a:buFont typeface="Arial" panose="020B0604020202020204" pitchFamily="34" charset="0"/>
              <a:buChar char="•"/>
            </a:pPr>
            <a:r>
              <a:rPr lang="en-US" sz="2400"/>
              <a:t>Appraisal not completed</a:t>
            </a:r>
            <a:endParaRPr lang="en-US"/>
          </a:p>
          <a:p>
            <a:pPr marL="800100" lvl="1" indent="-342900">
              <a:buFont typeface="Arial" panose="020B0604020202020204" pitchFamily="34" charset="0"/>
              <a:buChar char="•"/>
            </a:pPr>
            <a:r>
              <a:rPr lang="en-US" sz="2400"/>
              <a:t>Relocation process and assistance for existing residents</a:t>
            </a:r>
            <a:endParaRPr lang="en-US" sz="2400">
              <a:cs typeface="Calibri" panose="020F0502020204030204"/>
            </a:endParaRPr>
          </a:p>
          <a:p>
            <a:endParaRPr lang="en-US" sz="2400"/>
          </a:p>
          <a:p>
            <a:endParaRPr lang="en-US" sz="2400"/>
          </a:p>
          <a:p>
            <a:endParaRPr lang="en-US"/>
          </a:p>
        </p:txBody>
      </p:sp>
    </p:spTree>
    <p:extLst>
      <p:ext uri="{BB962C8B-B14F-4D97-AF65-F5344CB8AC3E}">
        <p14:creationId xmlns:p14="http://schemas.microsoft.com/office/powerpoint/2010/main" val="14444429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2276</Words>
  <Application>Microsoft Office PowerPoint</Application>
  <PresentationFormat>Widescreen</PresentationFormat>
  <Paragraphs>244</Paragraphs>
  <Slides>24</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Arial,Sans-Serif</vt:lpstr>
      <vt:lpstr>Calibri</vt:lpstr>
      <vt:lpstr>Calibri Light</vt:lpstr>
      <vt:lpstr>Times New Roman</vt:lpstr>
      <vt:lpstr>Wingdings</vt:lpstr>
      <vt:lpstr>Wingdings,Sans-Serif</vt:lpstr>
      <vt:lpstr>Office Theme</vt:lpstr>
      <vt:lpstr>Retrospect</vt:lpstr>
      <vt:lpstr>PowerPoint Presentation</vt:lpstr>
      <vt:lpstr>PowerPoint Presentation</vt:lpstr>
      <vt:lpstr>Pandemic Funding</vt:lpstr>
      <vt:lpstr>Grants Management Update</vt:lpstr>
      <vt:lpstr>Grants Management Cont.</vt:lpstr>
      <vt:lpstr> PRICE NOFO  Preservation &amp; Reinvestment Initiative for Community Enhancement</vt:lpstr>
      <vt:lpstr>PRICE NOFO Cont.</vt:lpstr>
      <vt:lpstr>Non-ONAP Funding Opportunities</vt:lpstr>
      <vt:lpstr>Grants Evaluation Update</vt:lpstr>
      <vt:lpstr>Grants Evaluation Update</vt:lpstr>
      <vt:lpstr>Housing Opportunity Through Modernization Act (HOTMA)</vt:lpstr>
      <vt:lpstr>184 Final Rule Overview</vt:lpstr>
      <vt:lpstr>Overview</vt:lpstr>
      <vt:lpstr>PowerPoint Presentation</vt:lpstr>
      <vt:lpstr>PowerPoint Presentation</vt:lpstr>
      <vt:lpstr>Section 504 Accessibility Requirements</vt:lpstr>
      <vt:lpstr>Purpose of 504 Requirement</vt:lpstr>
      <vt:lpstr>    504 Requirements New Construction </vt:lpstr>
      <vt:lpstr>    504 Reqs. Alterations/Rehab </vt:lpstr>
      <vt:lpstr>504 Requirements Summary</vt:lpstr>
      <vt:lpstr>504 Questions to answer when you get back…</vt:lpstr>
      <vt:lpstr>Upcoming Training Opportunities</vt:lpstr>
      <vt:lpstr>Technical Assistance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Franklin-Temple, Kirsten U</dc:creator>
  <cp:lastModifiedBy>Carney, Tom</cp:lastModifiedBy>
  <cp:revision>1</cp:revision>
  <cp:lastPrinted>2024-04-17T15:19:43Z</cp:lastPrinted>
  <dcterms:created xsi:type="dcterms:W3CDTF">2022-04-04T16:29:10Z</dcterms:created>
  <dcterms:modified xsi:type="dcterms:W3CDTF">2024-04-30T20:02:44Z</dcterms:modified>
</cp:coreProperties>
</file>