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5"/>
  </p:notesMasterIdLst>
  <p:sldIdLst>
    <p:sldId id="271" r:id="rId5"/>
    <p:sldId id="317" r:id="rId6"/>
    <p:sldId id="306" r:id="rId7"/>
    <p:sldId id="289" r:id="rId8"/>
    <p:sldId id="321" r:id="rId9"/>
    <p:sldId id="320" r:id="rId10"/>
    <p:sldId id="309" r:id="rId11"/>
    <p:sldId id="322" r:id="rId12"/>
    <p:sldId id="323" r:id="rId13"/>
    <p:sldId id="30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FA1"/>
    <a:srgbClr val="70767F"/>
    <a:srgbClr val="5C73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33" autoAdjust="0"/>
  </p:normalViewPr>
  <p:slideViewPr>
    <p:cSldViewPr snapToGrid="0">
      <p:cViewPr varScale="1">
        <p:scale>
          <a:sx n="49" d="100"/>
          <a:sy n="49" d="100"/>
        </p:scale>
        <p:origin x="9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a:p>
        </p:txBody>
      </p:sp>
    </p:spTree>
    <p:extLst>
      <p:ext uri="{BB962C8B-B14F-4D97-AF65-F5344CB8AC3E}">
        <p14:creationId xmlns:p14="http://schemas.microsoft.com/office/powerpoint/2010/main" val="109697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Census Bureau recognizes Tribal Sovereignty, we acknowledge the gov-to-gov relationship as an extension of the federal trust responsibility. </a:t>
            </a:r>
            <a:r>
              <a:rPr lang="en-US" dirty="0">
                <a:cs typeface="Calibri"/>
              </a:rPr>
              <a:t>TRP made permanent in 2021, there are four TRS’s and one Coordinator. </a:t>
            </a:r>
          </a:p>
          <a:p>
            <a:pPr marL="171450" indent="-171450">
              <a:buFont typeface="Arial" panose="020B0604020202020204" pitchFamily="34" charset="0"/>
              <a:buChar char="•"/>
            </a:pPr>
            <a:r>
              <a:rPr lang="en-US" dirty="0">
                <a:cs typeface="Calibri"/>
              </a:rPr>
              <a:t>New program focused on providing ongoing support to Indian Country during </a:t>
            </a:r>
            <a:r>
              <a:rPr lang="en-US" dirty="0" err="1">
                <a:cs typeface="Calibri"/>
              </a:rPr>
              <a:t>nonDecennial</a:t>
            </a:r>
            <a:r>
              <a:rPr lang="en-US" dirty="0">
                <a:cs typeface="Calibri"/>
              </a:rPr>
              <a:t> years</a:t>
            </a:r>
          </a:p>
          <a:p>
            <a:pPr marL="171450" indent="-171450">
              <a:buFont typeface="Arial" panose="020B0604020202020204" pitchFamily="34" charset="0"/>
              <a:buChar char="•"/>
            </a:pPr>
            <a:r>
              <a:rPr lang="en-US" dirty="0">
                <a:cs typeface="Calibri"/>
              </a:rPr>
              <a:t>Here are examples of work we do and coverage zones: I work in the orange states.</a:t>
            </a:r>
          </a:p>
          <a:p>
            <a:endParaRPr lang="en-US" dirty="0">
              <a:cs typeface="Calibri"/>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2</a:t>
            </a:fld>
            <a:endParaRPr lang="en-US"/>
          </a:p>
        </p:txBody>
      </p:sp>
    </p:spTree>
    <p:extLst>
      <p:ext uri="{BB962C8B-B14F-4D97-AF65-F5344CB8AC3E}">
        <p14:creationId xmlns:p14="http://schemas.microsoft.com/office/powerpoint/2010/main" val="331290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think about it, a large part of our work is putting data on a map.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Therefore, our focus is where people live, not enrollment.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574 Federally Recognized Tribal Nations and 60+ State recognized Tribes. If we have access we count on reservations and off-reservation trust lands.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bureau follows the federal guidelines on Race and Ethnicity. (SPD 15) Updated 3/28/24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a:p>
        </p:txBody>
      </p:sp>
    </p:spTree>
    <p:extLst>
      <p:ext uri="{BB962C8B-B14F-4D97-AF65-F5344CB8AC3E}">
        <p14:creationId xmlns:p14="http://schemas.microsoft.com/office/powerpoint/2010/main" val="34532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a:p>
        </p:txBody>
      </p:sp>
    </p:spTree>
    <p:extLst>
      <p:ext uri="{BB962C8B-B14F-4D97-AF65-F5344CB8AC3E}">
        <p14:creationId xmlns:p14="http://schemas.microsoft.com/office/powerpoint/2010/main" val="93599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2020 Census Detailed Demographic and Housing Characteristics File A (Detailed DHC-A) includes detailed data tables on the following:</a:t>
            </a:r>
          </a:p>
          <a:p>
            <a:r>
              <a:rPr lang="en-US"/>
              <a:t> </a:t>
            </a:r>
            <a:endParaRPr lang="en-US">
              <a:cs typeface="Calibri"/>
            </a:endParaRPr>
          </a:p>
          <a:p>
            <a:r>
              <a:rPr lang="en-US"/>
              <a:t>Subjects: Population counts and sex-by-age statistics for approximately 1,500 detailed racial and ethnic groups, such as German, Lebanese, Jamaican, Chinese, Native Hawaiian, and Mexican, as well as American Indian and Alaska Native (AIAN) tribes and villages like the Navajo Nation.</a:t>
            </a:r>
            <a:endParaRPr lang="en-US">
              <a:cs typeface="Calibri"/>
            </a:endParaRPr>
          </a:p>
          <a:p>
            <a:r>
              <a:rPr lang="en-US"/>
              <a:t> </a:t>
            </a:r>
            <a:endParaRPr lang="en-US">
              <a:cs typeface="Calibri"/>
            </a:endParaRPr>
          </a:p>
          <a:p>
            <a:r>
              <a:rPr lang="en-US"/>
              <a:t>Geographies: Nation, state, county, places (cities and towns), census tracts, and American Indian/Alaska Native/Native Hawaiian (AIANNH) areas.</a:t>
            </a:r>
            <a:endParaRPr lang="en-US">
              <a:cs typeface="Calibri"/>
            </a:endParaRPr>
          </a:p>
          <a:p>
            <a:r>
              <a:rPr lang="en-US"/>
              <a:t> </a:t>
            </a:r>
            <a:endParaRPr lang="en-US">
              <a:cs typeface="Calibri"/>
            </a:endParaRPr>
          </a:p>
          <a:p>
            <a:r>
              <a:rPr lang="en-US"/>
              <a:t>The amount of data available for the detailed racial and ethnic groups and AIAN tribes and villages depends on their population size within a specific geography. This approach allows the Census Bureau to produce as much detail as possible while ensuring strong confidentiality protections. </a:t>
            </a:r>
          </a:p>
        </p:txBody>
      </p:sp>
      <p:sp>
        <p:nvSpPr>
          <p:cNvPr id="4" name="Slide Number Placeholder 3"/>
          <p:cNvSpPr>
            <a:spLocks noGrp="1"/>
          </p:cNvSpPr>
          <p:nvPr>
            <p:ph type="sldNum" sz="quarter" idx="5"/>
          </p:nvPr>
        </p:nvSpPr>
        <p:spPr/>
        <p:txBody>
          <a:bodyPr/>
          <a:lstStyle/>
          <a:p>
            <a:fld id="{F6A33367-C7DD-4070-8A8A-4A94FB71ED67}" type="slidenum">
              <a:rPr lang="en-US" smtClean="0"/>
              <a:t>5</a:t>
            </a:fld>
            <a:endParaRPr lang="en-US"/>
          </a:p>
        </p:txBody>
      </p:sp>
    </p:spTree>
    <p:extLst>
      <p:ext uri="{BB962C8B-B14F-4D97-AF65-F5344CB8AC3E}">
        <p14:creationId xmlns:p14="http://schemas.microsoft.com/office/powerpoint/2010/main" val="364292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*Keep in mind Econ Survey is for businesses, either individually owned or tribally owned (annually, monthly, </a:t>
            </a:r>
            <a:r>
              <a:rPr lang="en-US" err="1">
                <a:cs typeface="Calibri"/>
              </a:rPr>
              <a:t>qtrly</a:t>
            </a:r>
            <a:r>
              <a:rPr lang="en-US">
                <a:cs typeface="Calibri"/>
              </a:rPr>
              <a:t>)</a:t>
            </a:r>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142130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a:p>
        </p:txBody>
      </p:sp>
    </p:spTree>
    <p:extLst>
      <p:ext uri="{BB962C8B-B14F-4D97-AF65-F5344CB8AC3E}">
        <p14:creationId xmlns:p14="http://schemas.microsoft.com/office/powerpoint/2010/main" val="96904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E135-063B-430C-A1E3-D49F1F407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3F514-A45A-4B9E-A999-F15A7B7AD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07B26C-03AE-436B-A83A-E6C5D0797E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C4C5CB-67D2-4F96-AA96-C469229A474D}"/>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AD6B413C-625C-409F-8F41-839DBC13EE14}"/>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375353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6E85-C074-431F-B711-252B4E6A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6DC38-99F0-4E6A-A089-E0F404513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BD898-89C3-4033-AD1B-321FE2AC41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2984F3-176F-492D-B601-BD4328162C23}"/>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FAA116FB-80F1-4A26-ACD5-93C38FE7847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90144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DD3E60-4C01-436B-94AB-DC0563FDDF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86817-4264-4757-B12A-7992FA3DAB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95019-99C1-48BF-A9F1-DAB234FE57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A76FD-5913-4E5B-94E4-3BCD3282F797}"/>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C22868F9-3A6D-4809-8A65-1D304C2244C5}"/>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139058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7D21-8767-4A3D-B748-8077EF4BA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FCF72-BE92-4971-8284-DE8E37571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D1B9E-3846-4EFE-A627-AF92378168E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97FD18-AA79-491B-A548-C3743E6F2987}"/>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60866BF5-48A3-4D54-8402-F04953FB6A06}"/>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17359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1C55-1860-4D2F-B2D5-23DC4C940C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FABB77-F873-4F6F-8ACE-F654D15FC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2AD580-FB47-46D2-9356-265C2AC8C18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DD8049-3913-4B0E-97A4-9E83EC2C4020}"/>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E745CCFE-F7E1-4A41-B0B5-836C37F3F487}"/>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155512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7509-95EF-4D57-B53A-C8BC0F802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B96BE-80EB-46EB-A2A4-15A1B5A246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62701-B602-4830-BCAC-8655EEB05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56AB9-88FE-4C7D-98C8-63E178FA6E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3D440F-3EC5-4067-BF3D-3028ABC07027}"/>
              </a:ext>
            </a:extLst>
          </p:cNvPr>
          <p:cNvSpPr>
            <a:spLocks noGrp="1"/>
          </p:cNvSpPr>
          <p:nvPr>
            <p:ph type="ftr" sz="quarter" idx="11"/>
          </p:nvPr>
        </p:nvSpPr>
        <p:spPr/>
        <p:txBody>
          <a:bodyPr/>
          <a:lstStyle/>
          <a:p>
            <a:r>
              <a:rPr lang="en-US"/>
              <a:t>Cleared for Public Release</a:t>
            </a:r>
          </a:p>
        </p:txBody>
      </p:sp>
      <p:sp>
        <p:nvSpPr>
          <p:cNvPr id="7" name="Slide Number Placeholder 6">
            <a:extLst>
              <a:ext uri="{FF2B5EF4-FFF2-40B4-BE49-F238E27FC236}">
                <a16:creationId xmlns:a16="http://schemas.microsoft.com/office/drawing/2014/main" id="{F0F5B248-E594-4EB3-9122-1E0DAE891275}"/>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9756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09A2-D894-44D2-8B7A-F40F3DA867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8F5DB-0885-4F0E-BF6B-F07E2A034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088B9-F1DA-4020-9975-1EE0D2FE4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EE699-EF3E-45D3-9667-38A076D3F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C54B8-F0BA-4C6A-A1A3-0609686B21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116C54-38ED-48DC-840B-9A9E5654078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B3FB819-6199-4DAE-917C-A1D409E77CF8}"/>
              </a:ext>
            </a:extLst>
          </p:cNvPr>
          <p:cNvSpPr>
            <a:spLocks noGrp="1"/>
          </p:cNvSpPr>
          <p:nvPr>
            <p:ph type="ftr" sz="quarter" idx="11"/>
          </p:nvPr>
        </p:nvSpPr>
        <p:spPr/>
        <p:txBody>
          <a:bodyPr/>
          <a:lstStyle/>
          <a:p>
            <a:r>
              <a:rPr lang="en-US"/>
              <a:t>Cleared for Public Release</a:t>
            </a:r>
          </a:p>
        </p:txBody>
      </p:sp>
      <p:sp>
        <p:nvSpPr>
          <p:cNvPr id="9" name="Slide Number Placeholder 8">
            <a:extLst>
              <a:ext uri="{FF2B5EF4-FFF2-40B4-BE49-F238E27FC236}">
                <a16:creationId xmlns:a16="http://schemas.microsoft.com/office/drawing/2014/main" id="{AAFDE8F7-3CB9-4B92-9334-99CF92F771F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46023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8068-E1E6-4527-B728-7DA0403DE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A245E6-2817-45A0-B0CA-3BABAEC47BC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544C480-318B-4C5B-A9D9-980D5A57C11B}"/>
              </a:ext>
            </a:extLst>
          </p:cNvPr>
          <p:cNvSpPr>
            <a:spLocks noGrp="1"/>
          </p:cNvSpPr>
          <p:nvPr>
            <p:ph type="ftr" sz="quarter" idx="11"/>
          </p:nvPr>
        </p:nvSpPr>
        <p:spPr/>
        <p:txBody>
          <a:bodyPr/>
          <a:lstStyle/>
          <a:p>
            <a:r>
              <a:rPr lang="en-US"/>
              <a:t>Cleared for Public Release</a:t>
            </a:r>
          </a:p>
        </p:txBody>
      </p:sp>
      <p:sp>
        <p:nvSpPr>
          <p:cNvPr id="5" name="Slide Number Placeholder 4">
            <a:extLst>
              <a:ext uri="{FF2B5EF4-FFF2-40B4-BE49-F238E27FC236}">
                <a16:creationId xmlns:a16="http://schemas.microsoft.com/office/drawing/2014/main" id="{8B2454C7-370B-4BB9-893D-ED0C59EE5F90}"/>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48493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3CDF8-8A24-4E45-A0B0-5BEF89664FE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FCE2BD0-6B5D-4C52-A6B6-63DF201F8FDD}"/>
              </a:ext>
            </a:extLst>
          </p:cNvPr>
          <p:cNvSpPr>
            <a:spLocks noGrp="1"/>
          </p:cNvSpPr>
          <p:nvPr>
            <p:ph type="ftr" sz="quarter" idx="11"/>
          </p:nvPr>
        </p:nvSpPr>
        <p:spPr/>
        <p:txBody>
          <a:bodyPr/>
          <a:lstStyle/>
          <a:p>
            <a:r>
              <a:rPr lang="en-US"/>
              <a:t>Cleared for Public Release</a:t>
            </a:r>
          </a:p>
        </p:txBody>
      </p:sp>
      <p:sp>
        <p:nvSpPr>
          <p:cNvPr id="4" name="Slide Number Placeholder 3">
            <a:extLst>
              <a:ext uri="{FF2B5EF4-FFF2-40B4-BE49-F238E27FC236}">
                <a16:creationId xmlns:a16="http://schemas.microsoft.com/office/drawing/2014/main" id="{D99149AA-B0AF-4E38-B7F8-9560DF7AE39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307421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379C-EBF3-46F3-BFF5-490CF5CBE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07667-95DC-4151-8D0F-A099D7886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EB987-21FC-4D5B-AAC8-0DEDC0B4C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60D79-CC4A-4733-B8DF-C39130B876C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8C131D-927B-4851-875F-568CE5D692CD}"/>
              </a:ext>
            </a:extLst>
          </p:cNvPr>
          <p:cNvSpPr>
            <a:spLocks noGrp="1"/>
          </p:cNvSpPr>
          <p:nvPr>
            <p:ph type="ftr" sz="quarter" idx="11"/>
          </p:nvPr>
        </p:nvSpPr>
        <p:spPr/>
        <p:txBody>
          <a:bodyPr/>
          <a:lstStyle/>
          <a:p>
            <a:r>
              <a:rPr lang="en-US"/>
              <a:t>Cleared for Public Release</a:t>
            </a:r>
          </a:p>
        </p:txBody>
      </p:sp>
      <p:sp>
        <p:nvSpPr>
          <p:cNvPr id="7" name="Slide Number Placeholder 6">
            <a:extLst>
              <a:ext uri="{FF2B5EF4-FFF2-40B4-BE49-F238E27FC236}">
                <a16:creationId xmlns:a16="http://schemas.microsoft.com/office/drawing/2014/main" id="{64D78C22-5273-4F60-BB2F-C112C7218D11}"/>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80955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25D8-0A6B-4DE0-8B84-3F9ED4667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423155-3B4D-405D-A1E8-29B5526E9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3F9963-17AD-4462-B208-D50CE414F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DE8D8-D0B3-444C-9220-C8C04383E4E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A42D5D9-A549-484F-AD8B-3E01E583DFE5}"/>
              </a:ext>
            </a:extLst>
          </p:cNvPr>
          <p:cNvSpPr>
            <a:spLocks noGrp="1"/>
          </p:cNvSpPr>
          <p:nvPr>
            <p:ph type="ftr" sz="quarter" idx="11"/>
          </p:nvPr>
        </p:nvSpPr>
        <p:spPr/>
        <p:txBody>
          <a:bodyPr/>
          <a:lstStyle/>
          <a:p>
            <a:r>
              <a:rPr lang="en-US"/>
              <a:t>Cleared for Public Release</a:t>
            </a:r>
          </a:p>
        </p:txBody>
      </p:sp>
      <p:sp>
        <p:nvSpPr>
          <p:cNvPr id="7" name="Slide Number Placeholder 6">
            <a:extLst>
              <a:ext uri="{FF2B5EF4-FFF2-40B4-BE49-F238E27FC236}">
                <a16:creationId xmlns:a16="http://schemas.microsoft.com/office/drawing/2014/main" id="{41A3D029-B238-4398-AA72-05C83161A68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54718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309AD-D1D1-41D8-A7A7-62C2FDBEB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73749-5F08-4D13-B03C-070F73A7A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24084-CD7F-44F9-B1E8-C97453ADB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D763FA2-79F5-4799-A21E-FB0A67A0E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Cleared for Public Release</a:t>
            </a:r>
          </a:p>
        </p:txBody>
      </p:sp>
      <p:sp>
        <p:nvSpPr>
          <p:cNvPr id="6" name="Slide Number Placeholder 5">
            <a:extLst>
              <a:ext uri="{FF2B5EF4-FFF2-40B4-BE49-F238E27FC236}">
                <a16:creationId xmlns:a16="http://schemas.microsoft.com/office/drawing/2014/main" id="{C668C823-0CB2-48AD-BC8D-EAB9577ED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0A1DF-14FF-411E-A517-A82E71A51688}" type="slidenum">
              <a:rPr lang="en-US" smtClean="0"/>
              <a:t>‹#›</a:t>
            </a:fld>
            <a:endParaRPr lang="en-US"/>
          </a:p>
        </p:txBody>
      </p:sp>
      <p:pic>
        <p:nvPicPr>
          <p:cNvPr id="7" name="Picture 6">
            <a:extLst>
              <a:ext uri="{FF2B5EF4-FFF2-40B4-BE49-F238E27FC236}">
                <a16:creationId xmlns:a16="http://schemas.microsoft.com/office/drawing/2014/main" id="{4ABD9CEF-5A5E-44EB-B48C-EF806066CCE0}"/>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300566" y="5478105"/>
            <a:ext cx="1286955" cy="1306163"/>
          </a:xfrm>
          <a:prstGeom prst="rect">
            <a:avLst/>
          </a:prstGeom>
        </p:spPr>
      </p:pic>
    </p:spTree>
    <p:extLst>
      <p:ext uri="{BB962C8B-B14F-4D97-AF65-F5344CB8AC3E}">
        <p14:creationId xmlns:p14="http://schemas.microsoft.com/office/powerpoint/2010/main" val="2608414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rgbClr val="7076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C739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C739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C739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C739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C739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alaina.j.capoeman@censu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2.census.gov/geo/pdfs/reference/geodiagram.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ensus.gov/about/census-career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census.gov/about/census-careers/jobs/regional-community/community.html" TargetMode="External"/><Relationship Id="rId4" Type="http://schemas.openxmlformats.org/officeDocument/2006/relationships/hyperlink" Target="https://www.census.gov/programs-surveys/surveys-program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P-pH--6Jvxk?feature=oembed" TargetMode="External"/><Relationship Id="rId4" Type="http://schemas.openxmlformats.org/officeDocument/2006/relationships/hyperlink" Target="mailto:Armando.mendoza@censu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75004-7D1D-4DE1-BA94-35DA86040E21}"/>
              </a:ext>
            </a:extLst>
          </p:cNvPr>
          <p:cNvSpPr>
            <a:spLocks noGrp="1"/>
          </p:cNvSpPr>
          <p:nvPr>
            <p:ph type="ctrTitle"/>
          </p:nvPr>
        </p:nvSpPr>
        <p:spPr>
          <a:xfrm>
            <a:off x="823442" y="921715"/>
            <a:ext cx="5163022" cy="2635993"/>
          </a:xfrm>
        </p:spPr>
        <p:txBody>
          <a:bodyPr vert="horz" lIns="91440" tIns="45720" rIns="91440" bIns="45720" rtlCol="0" anchor="b">
            <a:normAutofit/>
          </a:bodyPr>
          <a:lstStyle/>
          <a:p>
            <a:pPr algn="l"/>
            <a:r>
              <a:rPr lang="en-US" sz="4800" b="1">
                <a:latin typeface="Calibri"/>
                <a:cs typeface="Calibri"/>
              </a:rPr>
              <a:t>Tribal Data Training</a:t>
            </a:r>
            <a:endParaRPr lang="en-US" sz="4800" b="1">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ECFA9050-FAB8-41FB-B1E6-3CED81E20B58}"/>
              </a:ext>
            </a:extLst>
          </p:cNvPr>
          <p:cNvSpPr>
            <a:spLocks noGrp="1"/>
          </p:cNvSpPr>
          <p:nvPr>
            <p:ph type="subTitle" idx="1"/>
          </p:nvPr>
        </p:nvSpPr>
        <p:spPr>
          <a:xfrm>
            <a:off x="823442" y="4541263"/>
            <a:ext cx="4662957" cy="1395022"/>
          </a:xfrm>
        </p:spPr>
        <p:txBody>
          <a:bodyPr vert="horz" lIns="91440" tIns="45720" rIns="91440" bIns="45720" rtlCol="0" anchor="t">
            <a:normAutofit/>
          </a:bodyPr>
          <a:lstStyle/>
          <a:p>
            <a:pPr marL="0" indent="0" algn="l">
              <a:buNone/>
            </a:pPr>
            <a:r>
              <a:rPr lang="en-US" sz="1500" b="1">
                <a:solidFill>
                  <a:srgbClr val="FFFFFF"/>
                </a:solidFill>
              </a:rPr>
              <a:t>Alaina Capoeman (Quinault)</a:t>
            </a:r>
          </a:p>
          <a:p>
            <a:pPr marL="0" indent="0" algn="l">
              <a:buNone/>
            </a:pPr>
            <a:r>
              <a:rPr lang="en-US" sz="1500">
                <a:solidFill>
                  <a:srgbClr val="FFFFFF"/>
                </a:solidFill>
              </a:rPr>
              <a:t>Tribal Relations Specialist</a:t>
            </a:r>
          </a:p>
          <a:p>
            <a:pPr algn="l"/>
            <a:r>
              <a:rPr lang="en-US" sz="1500">
                <a:solidFill>
                  <a:srgbClr val="FFFFFF"/>
                </a:solidFill>
              </a:rPr>
              <a:t>alaina.j.capoeman@census.gov</a:t>
            </a:r>
          </a:p>
          <a:p>
            <a:pPr marL="0" indent="0" algn="l">
              <a:buNone/>
            </a:pPr>
            <a:r>
              <a:rPr lang="en-US" sz="1500">
                <a:solidFill>
                  <a:srgbClr val="FFFFFF"/>
                </a:solidFill>
              </a:rPr>
              <a:t>818.319.7437</a:t>
            </a:r>
          </a:p>
          <a:p>
            <a:pPr marL="0" indent="0" algn="l">
              <a:buNone/>
            </a:pPr>
            <a:endParaRPr lang="en-US" sz="1500">
              <a:solidFill>
                <a:srgbClr val="FFFFFF"/>
              </a:solidFill>
            </a:endParaRPr>
          </a:p>
        </p:txBody>
      </p:sp>
      <p:pic>
        <p:nvPicPr>
          <p:cNvPr id="18" name="Picture 17">
            <a:extLst>
              <a:ext uri="{FF2B5EF4-FFF2-40B4-BE49-F238E27FC236}">
                <a16:creationId xmlns:a16="http://schemas.microsoft.com/office/drawing/2014/main" id="{180377EE-4C14-43B8-A2D5-7DBAA6CFFB68}"/>
              </a:ext>
            </a:extLst>
          </p:cNvPr>
          <p:cNvPicPr>
            <a:picLocks noChangeAspect="1"/>
          </p:cNvPicPr>
          <p:nvPr/>
        </p:nvPicPr>
        <p:blipFill rotWithShape="1">
          <a:blip r:embed="rId3"/>
          <a:srcRect l="2107" t="2229" r="3405" b="22354"/>
          <a:stretch/>
        </p:blipFill>
        <p:spPr>
          <a:xfrm>
            <a:off x="6573907" y="1190851"/>
            <a:ext cx="5163022" cy="4098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Rectangle 3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24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81D14E-AB4A-4994-AF67-07D6ADAC4529}"/>
              </a:ext>
            </a:extLst>
          </p:cNvPr>
          <p:cNvSpPr>
            <a:spLocks noGrp="1"/>
          </p:cNvSpPr>
          <p:nvPr>
            <p:ph type="title"/>
          </p:nvPr>
        </p:nvSpPr>
        <p:spPr>
          <a:xfrm>
            <a:off x="424125" y="792480"/>
            <a:ext cx="10515600" cy="2934207"/>
          </a:xfrm>
        </p:spPr>
        <p:txBody>
          <a:bodyPr>
            <a:normAutofit/>
          </a:bodyPr>
          <a:lstStyle/>
          <a:p>
            <a:r>
              <a:rPr lang="en-US" sz="4000" b="1" dirty="0">
                <a:latin typeface="+mn-lt"/>
              </a:rPr>
              <a:t>Questions?</a:t>
            </a:r>
            <a:br>
              <a:rPr lang="en-US" sz="4000" b="1" dirty="0">
                <a:latin typeface="+mn-lt"/>
              </a:rPr>
            </a:br>
            <a:br>
              <a:rPr lang="en-US" sz="4000" b="1" dirty="0">
                <a:latin typeface="+mn-lt"/>
              </a:rPr>
            </a:br>
            <a:br>
              <a:rPr lang="en-US" sz="4000" b="1" dirty="0">
                <a:latin typeface="+mn-lt"/>
              </a:rPr>
            </a:br>
            <a:r>
              <a:rPr lang="en-US" sz="4000" b="1" dirty="0" err="1">
                <a:latin typeface="+mn-lt"/>
              </a:rPr>
              <a:t>SiokWil</a:t>
            </a:r>
            <a:endParaRPr lang="en-US" sz="4000" b="1" dirty="0">
              <a:solidFill>
                <a:srgbClr val="70767F"/>
              </a:solidFill>
              <a:latin typeface="+mn-lt"/>
            </a:endParaRPr>
          </a:p>
        </p:txBody>
      </p:sp>
      <p:sp>
        <p:nvSpPr>
          <p:cNvPr id="7" name="Content Placeholder 2">
            <a:extLst>
              <a:ext uri="{FF2B5EF4-FFF2-40B4-BE49-F238E27FC236}">
                <a16:creationId xmlns:a16="http://schemas.microsoft.com/office/drawing/2014/main" id="{B016BD43-AA89-4E8B-8C4A-9EA15F26482C}"/>
              </a:ext>
            </a:extLst>
          </p:cNvPr>
          <p:cNvSpPr>
            <a:spLocks noGrp="1"/>
          </p:cNvSpPr>
          <p:nvPr>
            <p:ph idx="1"/>
          </p:nvPr>
        </p:nvSpPr>
        <p:spPr>
          <a:xfrm>
            <a:off x="424125" y="3531140"/>
            <a:ext cx="4959484" cy="1851304"/>
          </a:xfrm>
        </p:spPr>
        <p:txBody>
          <a:bodyPr vert="horz" lIns="91440" tIns="45720" rIns="91440" bIns="45720" rtlCol="0" anchor="t">
            <a:normAutofit/>
          </a:bodyPr>
          <a:lstStyle/>
          <a:p>
            <a:pPr marL="0" indent="0">
              <a:buNone/>
            </a:pPr>
            <a:r>
              <a:rPr lang="en-US" sz="2400" dirty="0"/>
              <a:t>Alaina Capoeman (Quinault)</a:t>
            </a:r>
          </a:p>
          <a:p>
            <a:pPr marL="0" indent="0">
              <a:buNone/>
            </a:pPr>
            <a:r>
              <a:rPr lang="en-US" sz="2400" dirty="0"/>
              <a:t>Tribal Relations Specialist</a:t>
            </a:r>
          </a:p>
          <a:p>
            <a:pPr marL="0" indent="0">
              <a:buNone/>
            </a:pPr>
            <a:r>
              <a:rPr lang="en-US" sz="2400" dirty="0">
                <a:hlinkClick r:id="rId2"/>
              </a:rPr>
              <a:t>alaina.j.capoeman@census.gov</a:t>
            </a:r>
            <a:endParaRPr lang="en-US" sz="2400" dirty="0"/>
          </a:p>
          <a:p>
            <a:pPr marL="0" indent="0">
              <a:buNone/>
            </a:pPr>
            <a:r>
              <a:rPr lang="en-US" sz="2400" dirty="0"/>
              <a:t>818.319.7437</a:t>
            </a:r>
          </a:p>
          <a:p>
            <a:pPr marL="0" indent="0">
              <a:buNone/>
            </a:pPr>
            <a:endParaRPr lang="en-US" sz="2400" dirty="0"/>
          </a:p>
          <a:p>
            <a:pPr marL="0" indent="0">
              <a:buNone/>
            </a:pPr>
            <a:endParaRPr lang="en-US" sz="2400" dirty="0">
              <a:latin typeface="Calibri" panose="020F0502020204030204"/>
              <a:cs typeface="Calibri"/>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dirty="0"/>
          </a:p>
          <a:p>
            <a:endParaRPr lang="en-US" dirty="0">
              <a:cs typeface="Calibri" panose="020F0502020204030204"/>
            </a:endParaRPr>
          </a:p>
        </p:txBody>
      </p:sp>
      <p:pic>
        <p:nvPicPr>
          <p:cNvPr id="4" name="Picture 3" descr="A picture containing outdoor, sky, ground, beach&#10;&#10;Description automatically generated">
            <a:extLst>
              <a:ext uri="{FF2B5EF4-FFF2-40B4-BE49-F238E27FC236}">
                <a16:creationId xmlns:a16="http://schemas.microsoft.com/office/drawing/2014/main" id="{3B952244-17A4-70BB-02FD-67BBA1F9E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609" y="2087880"/>
            <a:ext cx="5970191" cy="3977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978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787E281C-0CCB-B458-F37C-BB5AF45F32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02" b="1"/>
          <a:stretch/>
        </p:blipFill>
        <p:spPr>
          <a:xfrm>
            <a:off x="4660386" y="718185"/>
            <a:ext cx="7757213" cy="550164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A023DD50-B2E3-4F7C-8219-5776850890D2}"/>
              </a:ext>
            </a:extLst>
          </p:cNvPr>
          <p:cNvSpPr txBox="1">
            <a:spLocks/>
          </p:cNvSpPr>
          <p:nvPr/>
        </p:nvSpPr>
        <p:spPr>
          <a:xfrm>
            <a:off x="838197" y="803208"/>
            <a:ext cx="3822189" cy="18999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b="1" dirty="0"/>
              <a:t>Tribal Relations Overview</a:t>
            </a:r>
          </a:p>
        </p:txBody>
      </p:sp>
      <p:sp>
        <p:nvSpPr>
          <p:cNvPr id="15" name="Content Placeholder 5">
            <a:extLst>
              <a:ext uri="{FF2B5EF4-FFF2-40B4-BE49-F238E27FC236}">
                <a16:creationId xmlns:a16="http://schemas.microsoft.com/office/drawing/2014/main" id="{239F529A-4685-4192-8F0A-76E1130D002A}"/>
              </a:ext>
            </a:extLst>
          </p:cNvPr>
          <p:cNvSpPr txBox="1">
            <a:spLocks/>
          </p:cNvSpPr>
          <p:nvPr/>
        </p:nvSpPr>
        <p:spPr>
          <a:xfrm>
            <a:off x="838200" y="2434201"/>
            <a:ext cx="3822189" cy="3742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sz="2000" dirty="0"/>
              <a:t>Tribal Data Tabulation</a:t>
            </a:r>
          </a:p>
          <a:p>
            <a:pPr marL="342900" indent="-228600" algn="l">
              <a:buFont typeface="Arial" panose="020B0604020202020204" pitchFamily="34" charset="0"/>
              <a:buChar char="•"/>
            </a:pPr>
            <a:r>
              <a:rPr lang="en-US" sz="2000" dirty="0"/>
              <a:t>Engage  Partners</a:t>
            </a:r>
          </a:p>
          <a:p>
            <a:pPr marL="342900" indent="-228600" algn="l">
              <a:buFont typeface="Arial" panose="020B0604020202020204" pitchFamily="34" charset="0"/>
              <a:buChar char="•"/>
            </a:pPr>
            <a:r>
              <a:rPr lang="en-US" sz="2000" dirty="0"/>
              <a:t>Updates and resources for ongoing surveys </a:t>
            </a:r>
          </a:p>
          <a:p>
            <a:pPr marL="342900" indent="-228600" algn="l">
              <a:buFont typeface="Arial" panose="020B0604020202020204" pitchFamily="34" charset="0"/>
              <a:buChar char="•"/>
            </a:pPr>
            <a:r>
              <a:rPr lang="en-US" sz="2000" dirty="0"/>
              <a:t>Surveys &amp; Upcoming 2030 Census </a:t>
            </a:r>
          </a:p>
          <a:p>
            <a:pPr marL="342900" indent="-228600" algn="l">
              <a:buFont typeface="Arial" panose="020B0604020202020204" pitchFamily="34" charset="0"/>
              <a:buChar char="•"/>
            </a:pPr>
            <a:r>
              <a:rPr lang="en-US" sz="2000" dirty="0"/>
              <a:t>Geographic Programs </a:t>
            </a:r>
          </a:p>
          <a:p>
            <a:pPr marL="342900" indent="-228600" algn="l">
              <a:buFont typeface="Arial" panose="020B0604020202020204" pitchFamily="34" charset="0"/>
              <a:buChar char="•"/>
            </a:pPr>
            <a:r>
              <a:rPr lang="en-US" sz="2000" dirty="0"/>
              <a:t>Cultural Awareness and Engagement</a:t>
            </a:r>
          </a:p>
          <a:p>
            <a:pPr marL="342900" indent="-228600" algn="l">
              <a:buFont typeface="Arial" panose="020B0604020202020204" pitchFamily="34" charset="0"/>
              <a:buChar char="•"/>
            </a:pPr>
            <a:r>
              <a:rPr lang="en-US" sz="2000" dirty="0"/>
              <a:t>Field and other Directorates</a:t>
            </a:r>
          </a:p>
          <a:p>
            <a:pPr marL="342900" indent="-228600" algn="l">
              <a:buFont typeface="Arial" panose="020B0604020202020204" pitchFamily="34" charset="0"/>
              <a:buChar char="•"/>
            </a:pPr>
            <a:endParaRPr lang="en-US" sz="2000" dirty="0"/>
          </a:p>
        </p:txBody>
      </p:sp>
      <p:sp>
        <p:nvSpPr>
          <p:cNvPr id="7" name="Footer Placeholder 6">
            <a:extLst>
              <a:ext uri="{FF2B5EF4-FFF2-40B4-BE49-F238E27FC236}">
                <a16:creationId xmlns:a16="http://schemas.microsoft.com/office/drawing/2014/main" id="{12667B1B-7B1F-4C04-B122-D9D1BC380B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Cleared for Public Release</a:t>
            </a:r>
          </a:p>
        </p:txBody>
      </p:sp>
    </p:spTree>
    <p:extLst>
      <p:ext uri="{BB962C8B-B14F-4D97-AF65-F5344CB8AC3E}">
        <p14:creationId xmlns:p14="http://schemas.microsoft.com/office/powerpoint/2010/main" val="117468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C3CD-751D-4D16-B44D-1262BAA35195}"/>
              </a:ext>
            </a:extLst>
          </p:cNvPr>
          <p:cNvSpPr>
            <a:spLocks noGrp="1"/>
          </p:cNvSpPr>
          <p:nvPr>
            <p:ph type="title"/>
          </p:nvPr>
        </p:nvSpPr>
        <p:spPr>
          <a:xfrm>
            <a:off x="876693" y="741391"/>
            <a:ext cx="3455821" cy="1616203"/>
          </a:xfrm>
        </p:spPr>
        <p:txBody>
          <a:bodyPr anchor="b">
            <a:normAutofit/>
          </a:bodyPr>
          <a:lstStyle/>
          <a:p>
            <a:r>
              <a:rPr lang="en-US" sz="4000" b="1" dirty="0">
                <a:latin typeface="+mn-lt"/>
              </a:rPr>
              <a:t>Tribal Data Tabulation</a:t>
            </a:r>
            <a:endParaRPr lang="en-US" sz="4000" dirty="0"/>
          </a:p>
        </p:txBody>
      </p:sp>
      <p:sp>
        <p:nvSpPr>
          <p:cNvPr id="5" name="Text Placeholder 4">
            <a:extLst>
              <a:ext uri="{FF2B5EF4-FFF2-40B4-BE49-F238E27FC236}">
                <a16:creationId xmlns:a16="http://schemas.microsoft.com/office/drawing/2014/main" id="{5DAF929D-93DF-4B05-9F60-F1FB940F737D}"/>
              </a:ext>
            </a:extLst>
          </p:cNvPr>
          <p:cNvSpPr>
            <a:spLocks noGrp="1"/>
          </p:cNvSpPr>
          <p:nvPr>
            <p:ph idx="1"/>
          </p:nvPr>
        </p:nvSpPr>
        <p:spPr>
          <a:xfrm>
            <a:off x="876693" y="2533476"/>
            <a:ext cx="3455821" cy="3447832"/>
          </a:xfrm>
        </p:spPr>
        <p:txBody>
          <a:bodyPr vert="horz" lIns="91440" tIns="45720" rIns="91440" bIns="45720" rtlCol="0" anchor="t">
            <a:normAutofit/>
          </a:bodyPr>
          <a:lstStyle/>
          <a:p>
            <a:pPr marL="0" indent="0">
              <a:buNone/>
            </a:pPr>
            <a:r>
              <a:rPr lang="en-US" sz="2000" dirty="0">
                <a:solidFill>
                  <a:schemeClr val="tx1"/>
                </a:solidFill>
              </a:rPr>
              <a:t>Geography</a:t>
            </a:r>
          </a:p>
          <a:p>
            <a:pPr lvl="1"/>
            <a:r>
              <a:rPr lang="en-US" sz="2000" dirty="0">
                <a:solidFill>
                  <a:schemeClr val="tx1"/>
                </a:solidFill>
              </a:rPr>
              <a:t>Where people live, not Enrollment. </a:t>
            </a:r>
          </a:p>
          <a:p>
            <a:pPr lvl="1"/>
            <a:r>
              <a:rPr lang="en-US" sz="2000" dirty="0">
                <a:solidFill>
                  <a:schemeClr val="tx1"/>
                </a:solidFill>
              </a:rPr>
              <a:t>Tribal Land and Urban counts</a:t>
            </a:r>
          </a:p>
          <a:p>
            <a:pPr marL="0" indent="0">
              <a:buNone/>
            </a:pPr>
            <a:r>
              <a:rPr lang="en-US" sz="2000" dirty="0">
                <a:solidFill>
                  <a:schemeClr val="tx1"/>
                </a:solidFill>
              </a:rPr>
              <a:t>Race/Ethnicity</a:t>
            </a:r>
          </a:p>
          <a:p>
            <a:pPr lvl="1"/>
            <a:r>
              <a:rPr lang="en-US" sz="2000" dirty="0">
                <a:solidFill>
                  <a:schemeClr val="tx1"/>
                </a:solidFill>
              </a:rPr>
              <a:t>Self-identification</a:t>
            </a:r>
          </a:p>
          <a:p>
            <a:pPr lvl="1"/>
            <a:r>
              <a:rPr lang="en-US" sz="2000" dirty="0">
                <a:solidFill>
                  <a:schemeClr val="tx1"/>
                </a:solidFill>
              </a:rPr>
              <a:t>AIAN Category</a:t>
            </a:r>
          </a:p>
          <a:p>
            <a:pPr lvl="1"/>
            <a:endParaRPr lang="en-US" sz="2000" dirty="0">
              <a:latin typeface="Century Gothic" panose="020B0502020202020204" pitchFamily="34" charset="0"/>
            </a:endParaRPr>
          </a:p>
        </p:txBody>
      </p:sp>
      <p:pic>
        <p:nvPicPr>
          <p:cNvPr id="6" name="Picture 5">
            <a:extLst>
              <a:ext uri="{FF2B5EF4-FFF2-40B4-BE49-F238E27FC236}">
                <a16:creationId xmlns:a16="http://schemas.microsoft.com/office/drawing/2014/main" id="{1F560590-3150-42B5-8F0B-C7D0DF965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48" r="4827" b="1688"/>
          <a:stretch/>
        </p:blipFill>
        <p:spPr>
          <a:xfrm>
            <a:off x="5234396" y="1163242"/>
            <a:ext cx="6080911" cy="453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oter Placeholder 2">
            <a:extLst>
              <a:ext uri="{FF2B5EF4-FFF2-40B4-BE49-F238E27FC236}">
                <a16:creationId xmlns:a16="http://schemas.microsoft.com/office/drawing/2014/main" id="{3893187D-1FA1-4BAC-9177-FC3B16801B4F}"/>
              </a:ext>
            </a:extLst>
          </p:cNvPr>
          <p:cNvSpPr>
            <a:spLocks noGrp="1"/>
          </p:cNvSpPr>
          <p:nvPr>
            <p:ph type="ftr" sz="quarter" idx="11"/>
          </p:nvPr>
        </p:nvSpPr>
        <p:spPr>
          <a:xfrm>
            <a:off x="5514569" y="6356350"/>
            <a:ext cx="3096030" cy="365125"/>
          </a:xfrm>
        </p:spPr>
        <p:txBody>
          <a:bodyPr>
            <a:normAutofit/>
          </a:bodyPr>
          <a:lstStyle/>
          <a:p>
            <a:pPr algn="l">
              <a:spcAft>
                <a:spcPts val="600"/>
              </a:spcAft>
            </a:pPr>
            <a:r>
              <a:rPr lang="en-US">
                <a:solidFill>
                  <a:schemeClr val="tx1">
                    <a:lumMod val="50000"/>
                    <a:lumOff val="50000"/>
                  </a:schemeClr>
                </a:solidFill>
              </a:rPr>
              <a:t>Cleared for Public Release</a:t>
            </a:r>
          </a:p>
        </p:txBody>
      </p:sp>
      <p:grpSp>
        <p:nvGrpSpPr>
          <p:cNvPr id="30" name="Group 2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1" name="Rectangle 3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787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3AA136-6A25-425E-B3AF-DB09BADB28EC}"/>
              </a:ext>
            </a:extLst>
          </p:cNvPr>
          <p:cNvSpPr>
            <a:spLocks noGrp="1"/>
          </p:cNvSpPr>
          <p:nvPr>
            <p:ph type="title"/>
          </p:nvPr>
        </p:nvSpPr>
        <p:spPr>
          <a:xfrm>
            <a:off x="647700" y="830876"/>
            <a:ext cx="7687386" cy="524319"/>
          </a:xfrm>
        </p:spPr>
        <p:txBody>
          <a:bodyPr>
            <a:noAutofit/>
          </a:bodyPr>
          <a:lstStyle/>
          <a:p>
            <a:r>
              <a:rPr lang="en-US" sz="4000" b="1" dirty="0">
                <a:latin typeface="Calibri" panose="020F0502020204030204" pitchFamily="34" charset="0"/>
                <a:cs typeface="Calibri" panose="020F0502020204030204" pitchFamily="34" charset="0"/>
              </a:rPr>
              <a:t>Tribal Geography: AIAN Areas</a:t>
            </a:r>
            <a:endParaRPr lang="en-US"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6EFCD24-D23A-48AD-B4FD-1848795D4A36}"/>
              </a:ext>
            </a:extLst>
          </p:cNvPr>
          <p:cNvSpPr>
            <a:spLocks noGrp="1"/>
          </p:cNvSpPr>
          <p:nvPr>
            <p:ph sz="half" idx="2"/>
          </p:nvPr>
        </p:nvSpPr>
        <p:spPr>
          <a:xfrm>
            <a:off x="386351" y="1576144"/>
            <a:ext cx="6004002" cy="3238963"/>
          </a:xfrm>
        </p:spPr>
        <p:txBody>
          <a:bodyPr vert="horz" lIns="91440" tIns="45720" rIns="91440" bIns="45720" rtlCol="0" anchor="t">
            <a:normAutofit/>
          </a:bodyPr>
          <a:lstStyle/>
          <a:p>
            <a:pPr lvl="1">
              <a:spcBef>
                <a:spcPts val="0"/>
              </a:spcBef>
              <a:spcAft>
                <a:spcPts val="600"/>
              </a:spcAft>
              <a:defRPr/>
            </a:pPr>
            <a:r>
              <a:rPr lang="en-US" sz="2200" dirty="0">
                <a:solidFill>
                  <a:srgbClr val="6C7FA1"/>
                </a:solidFill>
                <a:latin typeface="Calibri" panose="020F0502020204030204" pitchFamily="34" charset="0"/>
                <a:cs typeface="Calibri" panose="020F0502020204030204" pitchFamily="34" charset="0"/>
              </a:rPr>
              <a:t>Reservations (AIR's)</a:t>
            </a:r>
          </a:p>
          <a:p>
            <a:pPr lvl="1">
              <a:spcBef>
                <a:spcPts val="0"/>
              </a:spcBef>
              <a:spcAft>
                <a:spcPts val="600"/>
              </a:spcAft>
              <a:defRPr/>
            </a:pPr>
            <a:r>
              <a:rPr lang="en-US" sz="2200" dirty="0">
                <a:solidFill>
                  <a:srgbClr val="6C7FA1"/>
                </a:solidFill>
                <a:latin typeface="Calibri" panose="020F0502020204030204" pitchFamily="34" charset="0"/>
                <a:cs typeface="Calibri" panose="020F0502020204030204" pitchFamily="34" charset="0"/>
              </a:rPr>
              <a:t>Trust Lands</a:t>
            </a:r>
          </a:p>
          <a:p>
            <a:pPr lvl="1">
              <a:spcBef>
                <a:spcPts val="0"/>
              </a:spcBef>
              <a:spcAft>
                <a:spcPts val="600"/>
              </a:spcAft>
              <a:defRPr/>
            </a:pPr>
            <a:r>
              <a:rPr lang="en-US" sz="2200" dirty="0">
                <a:solidFill>
                  <a:srgbClr val="6C7FA1"/>
                </a:solidFill>
                <a:latin typeface="Calibri" panose="020F0502020204030204" pitchFamily="34" charset="0"/>
                <a:cs typeface="Calibri" panose="020F0502020204030204" pitchFamily="34" charset="0"/>
              </a:rPr>
              <a:t>Oklahoma Tribal Statistical Areas (OTSA's)</a:t>
            </a:r>
          </a:p>
          <a:p>
            <a:pPr lvl="1"/>
            <a:r>
              <a:rPr lang="en-US" sz="2200" dirty="0">
                <a:solidFill>
                  <a:srgbClr val="6C7FA1"/>
                </a:solidFill>
                <a:latin typeface="Calibri" panose="020F0502020204030204" pitchFamily="34" charset="0"/>
                <a:cs typeface="Calibri" panose="020F0502020204030204" pitchFamily="34" charset="0"/>
              </a:rPr>
              <a:t>Tribal Subdivisions</a:t>
            </a:r>
          </a:p>
          <a:p>
            <a:pPr lvl="1"/>
            <a:r>
              <a:rPr lang="en-US" sz="2200" dirty="0">
                <a:solidFill>
                  <a:srgbClr val="6C7FA1"/>
                </a:solidFill>
                <a:latin typeface="Calibri" panose="020F0502020204030204" pitchFamily="34" charset="0"/>
                <a:cs typeface="Calibri" panose="020F0502020204030204" pitchFamily="34" charset="0"/>
              </a:rPr>
              <a:t>Census Designated Places (CDP’s)</a:t>
            </a:r>
          </a:p>
          <a:p>
            <a:pPr lvl="1"/>
            <a:r>
              <a:rPr lang="en-US" sz="2200" dirty="0">
                <a:solidFill>
                  <a:srgbClr val="6C7FA1"/>
                </a:solidFill>
                <a:latin typeface="Calibri" panose="020F0502020204030204" pitchFamily="34" charset="0"/>
                <a:cs typeface="Calibri" panose="020F0502020204030204" pitchFamily="34" charset="0"/>
              </a:rPr>
              <a:t>Tribal Designated Statistical Areas</a:t>
            </a:r>
          </a:p>
        </p:txBody>
      </p:sp>
      <p:sp>
        <p:nvSpPr>
          <p:cNvPr id="4" name="Footer Placeholder 3">
            <a:extLst>
              <a:ext uri="{FF2B5EF4-FFF2-40B4-BE49-F238E27FC236}">
                <a16:creationId xmlns:a16="http://schemas.microsoft.com/office/drawing/2014/main" id="{19EC86D0-405F-475E-B975-A7151DB1837B}"/>
              </a:ext>
            </a:extLst>
          </p:cNvPr>
          <p:cNvSpPr>
            <a:spLocks noGrp="1"/>
          </p:cNvSpPr>
          <p:nvPr>
            <p:ph type="ftr" sz="quarter" idx="11"/>
          </p:nvPr>
        </p:nvSpPr>
        <p:spPr/>
        <p:txBody>
          <a:bodyPr/>
          <a:lstStyle/>
          <a:p>
            <a:r>
              <a:rPr lang="en-US"/>
              <a:t>Cleared for Public Release</a:t>
            </a:r>
          </a:p>
        </p:txBody>
      </p:sp>
      <p:sp>
        <p:nvSpPr>
          <p:cNvPr id="6" name="TextBox 5">
            <a:extLst>
              <a:ext uri="{FF2B5EF4-FFF2-40B4-BE49-F238E27FC236}">
                <a16:creationId xmlns:a16="http://schemas.microsoft.com/office/drawing/2014/main" id="{6A289944-85A1-4855-9E69-C079BCB185C2}"/>
              </a:ext>
            </a:extLst>
          </p:cNvPr>
          <p:cNvSpPr txBox="1"/>
          <p:nvPr/>
        </p:nvSpPr>
        <p:spPr>
          <a:xfrm>
            <a:off x="2269512" y="6031685"/>
            <a:ext cx="653436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5493"/>
                </a:solidFill>
                <a:effectLst/>
                <a:uLnTx/>
                <a:uFillTx/>
                <a:latin typeface="Century Gothic" panose="020B0502020202020204" pitchFamily="34" charset="0"/>
                <a:hlinkClick r:id="rId3"/>
              </a:rPr>
              <a:t>https://www2.census.gov/geo/pdfs/reference/geodiagram.pdf</a:t>
            </a:r>
            <a:endParaRPr kumimoji="0" lang="en-US" sz="1400" b="0" i="0" u="none" strike="noStrike" kern="1200" cap="none" spc="0" normalizeH="0" baseline="0" noProof="0">
              <a:ln>
                <a:noFill/>
              </a:ln>
              <a:solidFill>
                <a:srgbClr val="205493"/>
              </a:solidFill>
              <a:effectLst/>
              <a:uLnTx/>
              <a:uFillTx/>
              <a:latin typeface="Century Gothic" panose="020B0502020202020204" pitchFamily="34" charset="0"/>
            </a:endParaRPr>
          </a:p>
        </p:txBody>
      </p:sp>
      <p:pic>
        <p:nvPicPr>
          <p:cNvPr id="7" name="Picture 6" descr="Map&#10;&#10;Description automatically generated">
            <a:extLst>
              <a:ext uri="{FF2B5EF4-FFF2-40B4-BE49-F238E27FC236}">
                <a16:creationId xmlns:a16="http://schemas.microsoft.com/office/drawing/2014/main" id="{EADFA6DE-412A-0480-4D54-A7883F54F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776" y="1576144"/>
            <a:ext cx="4962232" cy="3736777"/>
          </a:xfrm>
          <a:prstGeom prst="rect">
            <a:avLst/>
          </a:prstGeom>
        </p:spPr>
      </p:pic>
    </p:spTree>
    <p:extLst>
      <p:ext uri="{BB962C8B-B14F-4D97-AF65-F5344CB8AC3E}">
        <p14:creationId xmlns:p14="http://schemas.microsoft.com/office/powerpoint/2010/main" val="376425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7AA4492-B95F-4A03-9BDE-9300CDA51D72}"/>
              </a:ext>
            </a:extLst>
          </p:cNvPr>
          <p:cNvSpPr>
            <a:spLocks noGrp="1"/>
          </p:cNvSpPr>
          <p:nvPr>
            <p:ph type="title"/>
          </p:nvPr>
        </p:nvSpPr>
        <p:spPr>
          <a:xfrm>
            <a:off x="713087" y="1011795"/>
            <a:ext cx="10515600" cy="1325563"/>
          </a:xfrm>
        </p:spPr>
        <p:txBody>
          <a:bodyPr>
            <a:normAutofit/>
          </a:bodyPr>
          <a:lstStyle/>
          <a:p>
            <a:r>
              <a:rPr lang="en-US" sz="4000" b="1" dirty="0">
                <a:latin typeface="+mn-lt"/>
                <a:ea typeface="+mj-lt"/>
                <a:cs typeface="+mj-lt"/>
              </a:rPr>
              <a:t>2020 Census Detailed Demographic and Housing Characteristics File A (Detailed DHC-A)</a:t>
            </a:r>
            <a:endParaRPr lang="en-US" sz="4000" dirty="0">
              <a:latin typeface="+mn-lt"/>
              <a:ea typeface="+mj-lt"/>
              <a:cs typeface="+mj-lt"/>
            </a:endParaRPr>
          </a:p>
          <a:p>
            <a:endParaRPr lang="en-US" sz="4000" b="1" dirty="0">
              <a:cs typeface="Calibri Light"/>
            </a:endParaRPr>
          </a:p>
        </p:txBody>
      </p:sp>
      <p:sp>
        <p:nvSpPr>
          <p:cNvPr id="10" name="Content Placeholder 3">
            <a:extLst>
              <a:ext uri="{FF2B5EF4-FFF2-40B4-BE49-F238E27FC236}">
                <a16:creationId xmlns:a16="http://schemas.microsoft.com/office/drawing/2014/main" id="{52963EA5-56DD-4E83-839E-DADE8EA4C167}"/>
              </a:ext>
            </a:extLst>
          </p:cNvPr>
          <p:cNvSpPr>
            <a:spLocks noGrp="1"/>
          </p:cNvSpPr>
          <p:nvPr>
            <p:ph idx="1"/>
          </p:nvPr>
        </p:nvSpPr>
        <p:spPr>
          <a:xfrm>
            <a:off x="713087" y="1924920"/>
            <a:ext cx="5927554" cy="3930743"/>
          </a:xfrm>
        </p:spPr>
        <p:txBody>
          <a:bodyPr vert="horz" lIns="91440" tIns="45720" rIns="91440" bIns="45720" rtlCol="0" anchor="t">
            <a:noAutofit/>
          </a:bodyPr>
          <a:lstStyle/>
          <a:p>
            <a:endParaRPr lang="en-US" sz="2200" dirty="0">
              <a:cs typeface="Calibri"/>
            </a:endParaRPr>
          </a:p>
          <a:p>
            <a:r>
              <a:rPr lang="en-US" sz="2400" dirty="0">
                <a:ea typeface="+mn-lt"/>
                <a:cs typeface="+mn-lt"/>
              </a:rPr>
              <a:t>1,500 detailed racial and ethnic groups</a:t>
            </a:r>
          </a:p>
          <a:p>
            <a:pPr lvl="1"/>
            <a:r>
              <a:rPr lang="en-US" sz="2000" dirty="0">
                <a:ea typeface="+mn-lt"/>
                <a:cs typeface="+mn-lt"/>
              </a:rPr>
              <a:t>Tribal Groupings vs Tribal Affiliation</a:t>
            </a:r>
          </a:p>
          <a:p>
            <a:r>
              <a:rPr lang="en-US" sz="2400" dirty="0">
                <a:ea typeface="+mn-lt"/>
                <a:cs typeface="+mn-lt"/>
              </a:rPr>
              <a:t>Amount </a:t>
            </a:r>
            <a:r>
              <a:rPr lang="en-US" sz="2400" b="0" i="0" dirty="0">
                <a:effectLst/>
                <a:ea typeface="+mn-lt"/>
                <a:cs typeface="+mn-lt"/>
              </a:rPr>
              <a:t>of </a:t>
            </a:r>
            <a:r>
              <a:rPr lang="en-US" sz="2400" dirty="0">
                <a:ea typeface="+mn-lt"/>
                <a:cs typeface="+mn-lt"/>
              </a:rPr>
              <a:t>data available depends on population size within a specific geography</a:t>
            </a:r>
          </a:p>
          <a:p>
            <a:pPr lvl="1"/>
            <a:r>
              <a:rPr lang="en-US" sz="2000" dirty="0">
                <a:ea typeface="+mn-lt"/>
                <a:cs typeface="+mn-lt"/>
              </a:rPr>
              <a:t>As much detail as possible while ensuring strong confidentiality protections. </a:t>
            </a:r>
          </a:p>
          <a:p>
            <a:r>
              <a:rPr lang="en-US" sz="2400" dirty="0">
                <a:cs typeface="Calibri"/>
              </a:rPr>
              <a:t>Mapping capabilities with heat sensor</a:t>
            </a:r>
          </a:p>
        </p:txBody>
      </p:sp>
      <p:sp>
        <p:nvSpPr>
          <p:cNvPr id="3" name="Footer Placeholder 2">
            <a:extLst>
              <a:ext uri="{FF2B5EF4-FFF2-40B4-BE49-F238E27FC236}">
                <a16:creationId xmlns:a16="http://schemas.microsoft.com/office/drawing/2014/main" id="{C4288C0B-0E38-48CB-B7DD-EF2CD27B37B6}"/>
              </a:ext>
            </a:extLst>
          </p:cNvPr>
          <p:cNvSpPr>
            <a:spLocks noGrp="1"/>
          </p:cNvSpPr>
          <p:nvPr>
            <p:ph type="ftr" sz="quarter" idx="11"/>
          </p:nvPr>
        </p:nvSpPr>
        <p:spPr/>
        <p:txBody>
          <a:bodyPr/>
          <a:lstStyle/>
          <a:p>
            <a:r>
              <a:rPr lang="en-US"/>
              <a:t>Cleared for Public Release</a:t>
            </a:r>
          </a:p>
        </p:txBody>
      </p:sp>
      <p:pic>
        <p:nvPicPr>
          <p:cNvPr id="4" name="Picture 3" descr="A picture containing text, indoor, room&#10;&#10;Description automatically generated">
            <a:extLst>
              <a:ext uri="{FF2B5EF4-FFF2-40B4-BE49-F238E27FC236}">
                <a16:creationId xmlns:a16="http://schemas.microsoft.com/office/drawing/2014/main" id="{B5BF8C2B-1D46-7FCA-817C-96762861AA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84" r="19789" b="31505"/>
          <a:stretch/>
        </p:blipFill>
        <p:spPr>
          <a:xfrm rot="10800000">
            <a:off x="7999383" y="2548305"/>
            <a:ext cx="3310759" cy="3096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805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8DB1C3-0515-4782-848E-BFF7D9168358}"/>
              </a:ext>
            </a:extLst>
          </p:cNvPr>
          <p:cNvSpPr>
            <a:spLocks noGrp="1"/>
          </p:cNvSpPr>
          <p:nvPr>
            <p:ph type="title"/>
          </p:nvPr>
        </p:nvSpPr>
        <p:spPr>
          <a:xfrm>
            <a:off x="838200" y="334834"/>
            <a:ext cx="10515600" cy="1325563"/>
          </a:xfrm>
        </p:spPr>
        <p:txBody>
          <a:bodyPr>
            <a:normAutofit/>
          </a:bodyPr>
          <a:lstStyle/>
          <a:p>
            <a:r>
              <a:rPr lang="en-US" sz="4000" b="1" dirty="0">
                <a:solidFill>
                  <a:srgbClr val="70767F"/>
                </a:solidFill>
                <a:latin typeface="+mn-lt"/>
              </a:rPr>
              <a:t>Ongoing Surveys</a:t>
            </a:r>
          </a:p>
        </p:txBody>
      </p:sp>
      <p:sp>
        <p:nvSpPr>
          <p:cNvPr id="12" name="Content Placeholder 2">
            <a:extLst>
              <a:ext uri="{FF2B5EF4-FFF2-40B4-BE49-F238E27FC236}">
                <a16:creationId xmlns:a16="http://schemas.microsoft.com/office/drawing/2014/main" id="{22DDBF39-6326-47AF-A771-6A27C4EC405B}"/>
              </a:ext>
            </a:extLst>
          </p:cNvPr>
          <p:cNvSpPr>
            <a:spLocks noGrp="1"/>
          </p:cNvSpPr>
          <p:nvPr>
            <p:ph idx="1"/>
          </p:nvPr>
        </p:nvSpPr>
        <p:spPr>
          <a:xfrm>
            <a:off x="1021841" y="1428705"/>
            <a:ext cx="7574692" cy="4351338"/>
          </a:xfrm>
        </p:spPr>
        <p:txBody>
          <a:bodyPr vert="horz" lIns="91440" tIns="45720" rIns="91440" bIns="45720" rtlCol="0" anchor="t">
            <a:normAutofit/>
          </a:bodyPr>
          <a:lstStyle/>
          <a:p>
            <a:pPr marL="0" indent="0">
              <a:buNone/>
            </a:pPr>
            <a:r>
              <a:rPr lang="en-US" sz="2000" dirty="0"/>
              <a:t>130+ Surveys each year</a:t>
            </a:r>
          </a:p>
          <a:p>
            <a:pPr lvl="1"/>
            <a:r>
              <a:rPr lang="en-US" sz="2000" dirty="0"/>
              <a:t>American Community Survey (ACS)</a:t>
            </a:r>
            <a:endParaRPr lang="en-US" sz="2000" dirty="0">
              <a:cs typeface="Calibri"/>
            </a:endParaRPr>
          </a:p>
          <a:p>
            <a:pPr lvl="1"/>
            <a:r>
              <a:rPr lang="en-US" sz="2000" dirty="0"/>
              <a:t>Household Pulse Survey</a:t>
            </a:r>
            <a:endParaRPr lang="en-US" sz="2000" dirty="0">
              <a:cs typeface="Calibri"/>
            </a:endParaRPr>
          </a:p>
          <a:p>
            <a:pPr lvl="1"/>
            <a:r>
              <a:rPr lang="en-US" sz="2000" dirty="0"/>
              <a:t>Current Population Survey</a:t>
            </a:r>
            <a:endParaRPr lang="en-US" sz="2000" dirty="0">
              <a:cs typeface="Calibri"/>
            </a:endParaRPr>
          </a:p>
          <a:p>
            <a:pPr lvl="1"/>
            <a:r>
              <a:rPr lang="en-US" sz="2000" dirty="0">
                <a:cs typeface="Calibri"/>
              </a:rPr>
              <a:t>Economic Survey (Business Focus)</a:t>
            </a:r>
          </a:p>
          <a:p>
            <a:pPr lvl="1"/>
            <a:r>
              <a:rPr lang="en-US" sz="2000" dirty="0">
                <a:cs typeface="Calibri"/>
              </a:rPr>
              <a:t>Boundary Annexation Survey (BAS)</a:t>
            </a:r>
          </a:p>
          <a:p>
            <a:pPr marL="0" indent="0">
              <a:buNone/>
            </a:pPr>
            <a:endParaRPr lang="en-US" sz="2200" dirty="0"/>
          </a:p>
          <a:p>
            <a:pPr marL="0" indent="0">
              <a:buNone/>
            </a:pPr>
            <a:endParaRPr lang="en-US" sz="2200" dirty="0"/>
          </a:p>
          <a:p>
            <a:pPr marL="0" indent="0">
              <a:buNone/>
            </a:pPr>
            <a:r>
              <a:rPr lang="en-US" sz="2200" b="1" dirty="0"/>
              <a:t>Census is Hiring: New Online Application process!</a:t>
            </a:r>
            <a:endParaRPr lang="en-US" sz="2200" b="1" dirty="0">
              <a:cs typeface="Calibri"/>
            </a:endParaRPr>
          </a:p>
          <a:p>
            <a:pPr marL="0" indent="0">
              <a:buNone/>
            </a:pPr>
            <a:r>
              <a:rPr lang="en-US" sz="2200" dirty="0">
                <a:ea typeface="+mn-lt"/>
                <a:cs typeface="+mn-lt"/>
                <a:hlinkClick r:id="rId3"/>
              </a:rPr>
              <a:t>https://www.census.gov/about/census-careers.html</a:t>
            </a:r>
            <a:r>
              <a:rPr lang="en-US" sz="2200" dirty="0">
                <a:ea typeface="+mn-lt"/>
                <a:cs typeface="+mn-lt"/>
              </a:rPr>
              <a:t> </a:t>
            </a:r>
            <a:endParaRPr lang="en-US" dirty="0"/>
          </a:p>
        </p:txBody>
      </p:sp>
      <p:sp>
        <p:nvSpPr>
          <p:cNvPr id="3" name="Footer Placeholder 2">
            <a:extLst>
              <a:ext uri="{FF2B5EF4-FFF2-40B4-BE49-F238E27FC236}">
                <a16:creationId xmlns:a16="http://schemas.microsoft.com/office/drawing/2014/main" id="{008067CD-A7F5-4E4F-A29D-31484B0D015A}"/>
              </a:ext>
            </a:extLst>
          </p:cNvPr>
          <p:cNvSpPr>
            <a:spLocks noGrp="1"/>
          </p:cNvSpPr>
          <p:nvPr>
            <p:ph type="ftr" sz="quarter" idx="11"/>
          </p:nvPr>
        </p:nvSpPr>
        <p:spPr/>
        <p:txBody>
          <a:bodyPr/>
          <a:lstStyle/>
          <a:p>
            <a:r>
              <a:rPr lang="en-US"/>
              <a:t>Cleared for Public Release</a:t>
            </a:r>
          </a:p>
        </p:txBody>
      </p:sp>
      <p:sp>
        <p:nvSpPr>
          <p:cNvPr id="2" name="TextBox 1">
            <a:extLst>
              <a:ext uri="{FF2B5EF4-FFF2-40B4-BE49-F238E27FC236}">
                <a16:creationId xmlns:a16="http://schemas.microsoft.com/office/drawing/2014/main" id="{A3BCF481-4CAC-4A15-926F-CFAD0145A6DE}"/>
              </a:ext>
            </a:extLst>
          </p:cNvPr>
          <p:cNvSpPr txBox="1"/>
          <p:nvPr/>
        </p:nvSpPr>
        <p:spPr>
          <a:xfrm>
            <a:off x="2316479" y="5936145"/>
            <a:ext cx="8839611" cy="369332"/>
          </a:xfrm>
          <a:prstGeom prst="rect">
            <a:avLst/>
          </a:prstGeom>
          <a:noFill/>
        </p:spPr>
        <p:txBody>
          <a:bodyPr wrap="square" rtlCol="0">
            <a:spAutoFit/>
          </a:bodyPr>
          <a:lstStyle/>
          <a:p>
            <a:r>
              <a:rPr lang="en-US">
                <a:hlinkClick r:id="rId4"/>
              </a:rPr>
              <a:t>https://www.census.gov/programs-surveys/surveys-programs.html</a:t>
            </a:r>
            <a:r>
              <a:rPr lang="en-US"/>
              <a:t> </a:t>
            </a:r>
          </a:p>
        </p:txBody>
      </p:sp>
      <p:pic>
        <p:nvPicPr>
          <p:cNvPr id="6" name="Picture 5" descr="Website&#10;&#10;Description automatically generated with low confidence">
            <a:hlinkClick r:id="rId5"/>
            <a:extLst>
              <a:ext uri="{FF2B5EF4-FFF2-40B4-BE49-F238E27FC236}">
                <a16:creationId xmlns:a16="http://schemas.microsoft.com/office/drawing/2014/main" id="{AB2E4DCF-310A-40C3-9DE8-2642D897DD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52" t="1626" r="58494" b="11653"/>
          <a:stretch/>
        </p:blipFill>
        <p:spPr>
          <a:xfrm>
            <a:off x="8081063" y="795579"/>
            <a:ext cx="3272737" cy="4788098"/>
          </a:xfrm>
          <a:prstGeom prst="rect">
            <a:avLst/>
          </a:prstGeom>
        </p:spPr>
      </p:pic>
    </p:spTree>
    <p:extLst>
      <p:ext uri="{BB962C8B-B14F-4D97-AF65-F5344CB8AC3E}">
        <p14:creationId xmlns:p14="http://schemas.microsoft.com/office/powerpoint/2010/main" val="101335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8DB1C3-0515-4782-848E-BFF7D9168358}"/>
              </a:ext>
            </a:extLst>
          </p:cNvPr>
          <p:cNvSpPr>
            <a:spLocks noGrp="1"/>
          </p:cNvSpPr>
          <p:nvPr>
            <p:ph type="title"/>
          </p:nvPr>
        </p:nvSpPr>
        <p:spPr>
          <a:xfrm>
            <a:off x="838200" y="550494"/>
            <a:ext cx="10515600" cy="1325563"/>
          </a:xfrm>
        </p:spPr>
        <p:txBody>
          <a:bodyPr>
            <a:normAutofit/>
          </a:bodyPr>
          <a:lstStyle/>
          <a:p>
            <a:r>
              <a:rPr lang="en-US" sz="4000" b="1" dirty="0">
                <a:solidFill>
                  <a:srgbClr val="70767F"/>
                </a:solidFill>
                <a:latin typeface="+mn-lt"/>
              </a:rPr>
              <a:t>American Community Survey (ACS)</a:t>
            </a:r>
            <a:br>
              <a:rPr lang="en-US" sz="4000" b="1" dirty="0">
                <a:solidFill>
                  <a:srgbClr val="70767F"/>
                </a:solidFill>
              </a:rPr>
            </a:br>
            <a:r>
              <a:rPr lang="en-US" sz="3000" b="1" dirty="0">
                <a:solidFill>
                  <a:srgbClr val="70767F"/>
                </a:solidFill>
              </a:rPr>
              <a:t>Features</a:t>
            </a:r>
          </a:p>
        </p:txBody>
      </p:sp>
      <p:sp>
        <p:nvSpPr>
          <p:cNvPr id="12" name="Content Placeholder 2">
            <a:extLst>
              <a:ext uri="{FF2B5EF4-FFF2-40B4-BE49-F238E27FC236}">
                <a16:creationId xmlns:a16="http://schemas.microsoft.com/office/drawing/2014/main" id="{22DDBF39-6326-47AF-A771-6A27C4EC405B}"/>
              </a:ext>
            </a:extLst>
          </p:cNvPr>
          <p:cNvSpPr>
            <a:spLocks noGrp="1"/>
          </p:cNvSpPr>
          <p:nvPr>
            <p:ph idx="1"/>
          </p:nvPr>
        </p:nvSpPr>
        <p:spPr>
          <a:xfrm>
            <a:off x="920890" y="2005313"/>
            <a:ext cx="7574692" cy="4351338"/>
          </a:xfrm>
        </p:spPr>
        <p:txBody>
          <a:bodyPr vert="horz" lIns="91440" tIns="45720" rIns="91440" bIns="45720" rtlCol="0" anchor="t">
            <a:normAutofit/>
          </a:bodyPr>
          <a:lstStyle/>
          <a:p>
            <a:r>
              <a:rPr lang="en-US" sz="2200" dirty="0">
                <a:solidFill>
                  <a:srgbClr val="5C739C"/>
                </a:solidFill>
              </a:rPr>
              <a:t>3.5 million addresses </a:t>
            </a:r>
          </a:p>
          <a:p>
            <a:r>
              <a:rPr lang="en-US" sz="2200" dirty="0">
                <a:solidFill>
                  <a:srgbClr val="5C739C"/>
                </a:solidFill>
              </a:rPr>
              <a:t>Trillion Federal Spending</a:t>
            </a:r>
          </a:p>
          <a:p>
            <a:r>
              <a:rPr lang="en-US" sz="2200" dirty="0">
                <a:solidFill>
                  <a:srgbClr val="5C739C"/>
                </a:solidFill>
              </a:rPr>
              <a:t>40 topics</a:t>
            </a:r>
          </a:p>
          <a:p>
            <a:r>
              <a:rPr lang="en-US" sz="2200" dirty="0">
                <a:solidFill>
                  <a:srgbClr val="5C739C"/>
                </a:solidFill>
              </a:rPr>
              <a:t>300+ evidence-based Federal government uses</a:t>
            </a:r>
          </a:p>
          <a:p>
            <a:r>
              <a:rPr lang="en-US" sz="2200" dirty="0">
                <a:solidFill>
                  <a:srgbClr val="5C739C"/>
                </a:solidFill>
              </a:rPr>
              <a:t>11 billion estimates each year</a:t>
            </a:r>
          </a:p>
          <a:p>
            <a:r>
              <a:rPr lang="en-US" sz="2200" dirty="0">
                <a:solidFill>
                  <a:srgbClr val="5C739C"/>
                </a:solidFill>
              </a:rPr>
              <a:t>Three key annual data releases: </a:t>
            </a:r>
          </a:p>
          <a:p>
            <a:pPr lvl="1"/>
            <a:r>
              <a:rPr lang="en-US" sz="2200" dirty="0">
                <a:solidFill>
                  <a:srgbClr val="5C739C"/>
                </a:solidFill>
              </a:rPr>
              <a:t>1-year Estimates (65K+ Population)</a:t>
            </a:r>
          </a:p>
          <a:p>
            <a:pPr lvl="1"/>
            <a:r>
              <a:rPr lang="en-US" sz="2200" dirty="0">
                <a:solidFill>
                  <a:srgbClr val="5C739C"/>
                </a:solidFill>
              </a:rPr>
              <a:t>1-year Supplemental Estimates (20K+ Population) </a:t>
            </a:r>
          </a:p>
          <a:p>
            <a:pPr lvl="1"/>
            <a:r>
              <a:rPr lang="en-US" sz="2200" dirty="0">
                <a:solidFill>
                  <a:srgbClr val="5C739C"/>
                </a:solidFill>
              </a:rPr>
              <a:t>5-year Estimates (all areas)</a:t>
            </a:r>
          </a:p>
          <a:p>
            <a:endParaRPr lang="en-US" dirty="0"/>
          </a:p>
        </p:txBody>
      </p:sp>
      <p:sp>
        <p:nvSpPr>
          <p:cNvPr id="3" name="Footer Placeholder 2">
            <a:extLst>
              <a:ext uri="{FF2B5EF4-FFF2-40B4-BE49-F238E27FC236}">
                <a16:creationId xmlns:a16="http://schemas.microsoft.com/office/drawing/2014/main" id="{329BE8CB-D931-4290-A7CA-897F73FE2FAC}"/>
              </a:ext>
            </a:extLst>
          </p:cNvPr>
          <p:cNvSpPr>
            <a:spLocks noGrp="1"/>
          </p:cNvSpPr>
          <p:nvPr>
            <p:ph type="ftr" sz="quarter" idx="11"/>
          </p:nvPr>
        </p:nvSpPr>
        <p:spPr/>
        <p:txBody>
          <a:bodyPr/>
          <a:lstStyle/>
          <a:p>
            <a:r>
              <a:rPr lang="en-US"/>
              <a:t>Cleared for Public Release</a:t>
            </a:r>
          </a:p>
        </p:txBody>
      </p:sp>
      <p:pic>
        <p:nvPicPr>
          <p:cNvPr id="2" name="Picture 2" descr="ACS 2020 Picture.png">
            <a:extLst>
              <a:ext uri="{FF2B5EF4-FFF2-40B4-BE49-F238E27FC236}">
                <a16:creationId xmlns:a16="http://schemas.microsoft.com/office/drawing/2014/main" id="{50E81DB9-CEAF-4592-9573-D090108E103F}"/>
              </a:ext>
            </a:extLst>
          </p:cNvPr>
          <p:cNvPicPr>
            <a:picLocks noChangeAspect="1"/>
          </p:cNvPicPr>
          <p:nvPr/>
        </p:nvPicPr>
        <p:blipFill>
          <a:blip r:embed="rId3"/>
          <a:stretch>
            <a:fillRect/>
          </a:stretch>
        </p:blipFill>
        <p:spPr>
          <a:xfrm>
            <a:off x="7688155" y="1875401"/>
            <a:ext cx="4120442" cy="3836900"/>
          </a:xfrm>
          <a:prstGeom prst="rect">
            <a:avLst/>
          </a:prstGeom>
        </p:spPr>
      </p:pic>
    </p:spTree>
    <p:extLst>
      <p:ext uri="{BB962C8B-B14F-4D97-AF65-F5344CB8AC3E}">
        <p14:creationId xmlns:p14="http://schemas.microsoft.com/office/powerpoint/2010/main" val="411405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F28E-5DD1-C47F-BA87-3D323B827C11}"/>
              </a:ext>
            </a:extLst>
          </p:cNvPr>
          <p:cNvSpPr>
            <a:spLocks noGrp="1"/>
          </p:cNvSpPr>
          <p:nvPr>
            <p:ph type="title"/>
          </p:nvPr>
        </p:nvSpPr>
        <p:spPr/>
        <p:txBody>
          <a:bodyPr>
            <a:normAutofit/>
          </a:bodyPr>
          <a:lstStyle/>
          <a:p>
            <a:r>
              <a:rPr lang="en-US" sz="4000" b="1" dirty="0">
                <a:latin typeface="+mn-lt"/>
              </a:rPr>
              <a:t>My Tribal Area</a:t>
            </a:r>
          </a:p>
        </p:txBody>
      </p:sp>
      <p:sp>
        <p:nvSpPr>
          <p:cNvPr id="3" name="Content Placeholder 2">
            <a:extLst>
              <a:ext uri="{FF2B5EF4-FFF2-40B4-BE49-F238E27FC236}">
                <a16:creationId xmlns:a16="http://schemas.microsoft.com/office/drawing/2014/main" id="{37F3E379-12DE-FF60-6E5D-5A32C99BCE81}"/>
              </a:ext>
            </a:extLst>
          </p:cNvPr>
          <p:cNvSpPr>
            <a:spLocks noGrp="1"/>
          </p:cNvSpPr>
          <p:nvPr>
            <p:ph idx="1"/>
          </p:nvPr>
        </p:nvSpPr>
        <p:spPr>
          <a:xfrm>
            <a:off x="838200" y="1496374"/>
            <a:ext cx="5257800" cy="4351338"/>
          </a:xfrm>
        </p:spPr>
        <p:txBody>
          <a:bodyPr/>
          <a:lstStyle/>
          <a:p>
            <a:pPr marL="342900" indent="-342900">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D</a:t>
            </a:r>
            <a:r>
              <a:rPr lang="en-US" sz="2800" b="0" i="0" dirty="0">
                <a:solidFill>
                  <a:schemeClr val="tx2"/>
                </a:solidFill>
                <a:effectLst/>
                <a:latin typeface="Calibri" panose="020F0502020204030204" pitchFamily="34" charset="0"/>
                <a:cs typeface="Calibri" panose="020F0502020204030204" pitchFamily="34" charset="0"/>
              </a:rPr>
              <a:t>emographic, social, economic, and housing Stats (ACS)</a:t>
            </a:r>
          </a:p>
          <a:p>
            <a:pPr marL="342900" indent="-342900">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AIAN Lands (not Urban)</a:t>
            </a:r>
          </a:p>
          <a:p>
            <a:pPr marL="342900" indent="-342900">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Community Planners</a:t>
            </a:r>
          </a:p>
          <a:p>
            <a:pPr marL="342900" indent="-342900">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Grant Writers</a:t>
            </a:r>
          </a:p>
          <a:p>
            <a:pPr marL="342900" indent="-342900">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Tribal Officers/Directors </a:t>
            </a:r>
          </a:p>
          <a:p>
            <a:pPr marL="342900" indent="-342900">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Partners to Tribal Nations</a:t>
            </a:r>
          </a:p>
          <a:p>
            <a:pPr marL="0" indent="0">
              <a:buNone/>
            </a:pPr>
            <a:endParaRPr lang="en-US" dirty="0"/>
          </a:p>
        </p:txBody>
      </p:sp>
      <p:sp>
        <p:nvSpPr>
          <p:cNvPr id="4" name="Footer Placeholder 3">
            <a:extLst>
              <a:ext uri="{FF2B5EF4-FFF2-40B4-BE49-F238E27FC236}">
                <a16:creationId xmlns:a16="http://schemas.microsoft.com/office/drawing/2014/main" id="{47B2E648-58CF-4162-E3CA-C42447F995E4}"/>
              </a:ext>
            </a:extLst>
          </p:cNvPr>
          <p:cNvSpPr>
            <a:spLocks noGrp="1"/>
          </p:cNvSpPr>
          <p:nvPr>
            <p:ph type="ftr" sz="quarter" idx="11"/>
          </p:nvPr>
        </p:nvSpPr>
        <p:spPr/>
        <p:txBody>
          <a:bodyPr/>
          <a:lstStyle/>
          <a:p>
            <a:r>
              <a:rPr lang="en-US"/>
              <a:t>Cleared for Public Release</a:t>
            </a:r>
          </a:p>
        </p:txBody>
      </p:sp>
      <p:pic>
        <p:nvPicPr>
          <p:cNvPr id="6" name="Picture 5">
            <a:extLst>
              <a:ext uri="{FF2B5EF4-FFF2-40B4-BE49-F238E27FC236}">
                <a16:creationId xmlns:a16="http://schemas.microsoft.com/office/drawing/2014/main" id="{6BAEDF87-073F-B74F-CFB1-9B147842D220}"/>
              </a:ext>
            </a:extLst>
          </p:cNvPr>
          <p:cNvPicPr>
            <a:picLocks noChangeAspect="1"/>
          </p:cNvPicPr>
          <p:nvPr/>
        </p:nvPicPr>
        <p:blipFill>
          <a:blip r:embed="rId2"/>
          <a:stretch>
            <a:fillRect/>
          </a:stretch>
        </p:blipFill>
        <p:spPr>
          <a:xfrm>
            <a:off x="6334246" y="1204602"/>
            <a:ext cx="5325218" cy="4448796"/>
          </a:xfrm>
          <a:prstGeom prst="rect">
            <a:avLst/>
          </a:prstGeom>
        </p:spPr>
      </p:pic>
    </p:spTree>
    <p:extLst>
      <p:ext uri="{BB962C8B-B14F-4D97-AF65-F5344CB8AC3E}">
        <p14:creationId xmlns:p14="http://schemas.microsoft.com/office/powerpoint/2010/main" val="44379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59A8-911F-8822-F18B-467B2DB71CD3}"/>
              </a:ext>
            </a:extLst>
          </p:cNvPr>
          <p:cNvSpPr>
            <a:spLocks noGrp="1"/>
          </p:cNvSpPr>
          <p:nvPr>
            <p:ph type="title"/>
          </p:nvPr>
        </p:nvSpPr>
        <p:spPr>
          <a:xfrm>
            <a:off x="624192" y="511990"/>
            <a:ext cx="10515600" cy="1325563"/>
          </a:xfrm>
        </p:spPr>
        <p:txBody>
          <a:bodyPr>
            <a:normAutofit/>
          </a:bodyPr>
          <a:lstStyle/>
          <a:p>
            <a:r>
              <a:rPr lang="en-US" sz="4000" b="1" dirty="0">
                <a:solidFill>
                  <a:schemeClr val="tx2"/>
                </a:solidFill>
                <a:latin typeface="+mn-lt"/>
              </a:rPr>
              <a:t>Explore Census Data </a:t>
            </a:r>
          </a:p>
        </p:txBody>
      </p:sp>
      <p:sp>
        <p:nvSpPr>
          <p:cNvPr id="3" name="Content Placeholder 2">
            <a:extLst>
              <a:ext uri="{FF2B5EF4-FFF2-40B4-BE49-F238E27FC236}">
                <a16:creationId xmlns:a16="http://schemas.microsoft.com/office/drawing/2014/main" id="{FFB550F0-9277-49C4-8A2A-2AE9296BC8F2}"/>
              </a:ext>
            </a:extLst>
          </p:cNvPr>
          <p:cNvSpPr>
            <a:spLocks noGrp="1"/>
          </p:cNvSpPr>
          <p:nvPr>
            <p:ph idx="1"/>
          </p:nvPr>
        </p:nvSpPr>
        <p:spPr>
          <a:xfrm>
            <a:off x="768227" y="1489096"/>
            <a:ext cx="10515600" cy="4351338"/>
          </a:xfrm>
        </p:spPr>
        <p:txBody>
          <a:bodyPr/>
          <a:lstStyle/>
          <a:p>
            <a:pPr marL="0" indent="0">
              <a:buNone/>
            </a:pPr>
            <a:r>
              <a:rPr lang="en-US" sz="2800" dirty="0">
                <a:solidFill>
                  <a:schemeClr val="tx2"/>
                </a:solidFill>
                <a:ea typeface="Adobe Heiti Std R" pitchFamily="34" charset="-128"/>
                <a:cs typeface="Aharoni" panose="02010803020104030203" pitchFamily="2" charset="-79"/>
              </a:rPr>
              <a:t>Census Academy</a:t>
            </a:r>
          </a:p>
          <a:p>
            <a:r>
              <a:rPr lang="en-US" dirty="0">
                <a:solidFill>
                  <a:schemeClr val="tx2"/>
                </a:solidFill>
                <a:ea typeface="Adobe Heiti Std R" pitchFamily="34" charset="-128"/>
                <a:cs typeface="Aharoni" panose="02010803020104030203" pitchFamily="2" charset="-79"/>
              </a:rPr>
              <a:t>Data Gems</a:t>
            </a:r>
          </a:p>
          <a:p>
            <a:r>
              <a:rPr lang="en-US" dirty="0">
                <a:solidFill>
                  <a:schemeClr val="tx2"/>
                </a:solidFill>
                <a:ea typeface="Adobe Heiti Std R" pitchFamily="34" charset="-128"/>
                <a:cs typeface="Aharoni" panose="02010803020104030203" pitchFamily="2" charset="-79"/>
              </a:rPr>
              <a:t>Courses</a:t>
            </a:r>
          </a:p>
          <a:p>
            <a:r>
              <a:rPr lang="en-US" dirty="0">
                <a:solidFill>
                  <a:schemeClr val="tx2"/>
                </a:solidFill>
                <a:ea typeface="Adobe Heiti Std R" pitchFamily="34" charset="-128"/>
                <a:cs typeface="Aharoni" panose="02010803020104030203" pitchFamily="2" charset="-79"/>
              </a:rPr>
              <a:t>Webinars</a:t>
            </a:r>
          </a:p>
          <a:p>
            <a:pPr marL="0" indent="0">
              <a:buNone/>
            </a:pPr>
            <a:r>
              <a:rPr lang="en-US" sz="2800" dirty="0">
                <a:solidFill>
                  <a:schemeClr val="tx2"/>
                </a:solidFill>
                <a:ea typeface="Adobe Heiti Std R" pitchFamily="34" charset="-128"/>
                <a:cs typeface="Aharoni" panose="02010803020104030203" pitchFamily="2" charset="-79"/>
              </a:rPr>
              <a:t>Individual Training</a:t>
            </a:r>
          </a:p>
        </p:txBody>
      </p:sp>
      <p:sp>
        <p:nvSpPr>
          <p:cNvPr id="4" name="Footer Placeholder 3">
            <a:extLst>
              <a:ext uri="{FF2B5EF4-FFF2-40B4-BE49-F238E27FC236}">
                <a16:creationId xmlns:a16="http://schemas.microsoft.com/office/drawing/2014/main" id="{9F7D1F67-4786-FE91-C020-A4F545B03478}"/>
              </a:ext>
            </a:extLst>
          </p:cNvPr>
          <p:cNvSpPr>
            <a:spLocks noGrp="1"/>
          </p:cNvSpPr>
          <p:nvPr>
            <p:ph type="ftr" sz="quarter" idx="11"/>
          </p:nvPr>
        </p:nvSpPr>
        <p:spPr/>
        <p:txBody>
          <a:bodyPr/>
          <a:lstStyle/>
          <a:p>
            <a:r>
              <a:rPr lang="en-US"/>
              <a:t>Cleared for Public Release</a:t>
            </a:r>
          </a:p>
        </p:txBody>
      </p:sp>
      <p:pic>
        <p:nvPicPr>
          <p:cNvPr id="5" name="Online Media 4" title="Data Gem: How to Get a Statistical Snapshot of Your Community with a Narrative Profile">
            <a:hlinkClick r:id="" action="ppaction://media"/>
            <a:extLst>
              <a:ext uri="{FF2B5EF4-FFF2-40B4-BE49-F238E27FC236}">
                <a16:creationId xmlns:a16="http://schemas.microsoft.com/office/drawing/2014/main" id="{0DDD4B41-4C97-FC39-DBE7-1BE20E477920}"/>
              </a:ext>
            </a:extLst>
          </p:cNvPr>
          <p:cNvPicPr>
            <a:picLocks noRot="1" noChangeAspect="1"/>
          </p:cNvPicPr>
          <p:nvPr>
            <a:videoFile r:link="rId1"/>
          </p:nvPr>
        </p:nvPicPr>
        <p:blipFill>
          <a:blip r:embed="rId3"/>
          <a:stretch>
            <a:fillRect/>
          </a:stretch>
        </p:blipFill>
        <p:spPr>
          <a:xfrm>
            <a:off x="5552027" y="1489096"/>
            <a:ext cx="5657738" cy="3196622"/>
          </a:xfrm>
          <a:prstGeom prst="rect">
            <a:avLst/>
          </a:prstGeom>
        </p:spPr>
      </p:pic>
      <p:sp>
        <p:nvSpPr>
          <p:cNvPr id="7" name="TextBox 6">
            <a:extLst>
              <a:ext uri="{FF2B5EF4-FFF2-40B4-BE49-F238E27FC236}">
                <a16:creationId xmlns:a16="http://schemas.microsoft.com/office/drawing/2014/main" id="{4E38B23D-835F-86AA-74C0-9774377C3688}"/>
              </a:ext>
            </a:extLst>
          </p:cNvPr>
          <p:cNvSpPr txBox="1"/>
          <p:nvPr/>
        </p:nvSpPr>
        <p:spPr>
          <a:xfrm>
            <a:off x="5552027" y="4898063"/>
            <a:ext cx="6099242" cy="1200329"/>
          </a:xfrm>
          <a:prstGeom prst="rect">
            <a:avLst/>
          </a:prstGeom>
          <a:noFill/>
        </p:spPr>
        <p:txBody>
          <a:bodyPr wrap="square">
            <a:spAutoFit/>
          </a:bodyPr>
          <a:lstStyle/>
          <a:p>
            <a:pPr marL="0" indent="0">
              <a:buNone/>
            </a:pPr>
            <a:r>
              <a:rPr lang="en-US" sz="1800" b="1" dirty="0">
                <a:solidFill>
                  <a:schemeClr val="bg2">
                    <a:lumMod val="25000"/>
                  </a:schemeClr>
                </a:solidFill>
                <a:ea typeface="Adobe Heiti Std R" pitchFamily="34" charset="-128"/>
                <a:cs typeface="Aharoni" panose="02010803020104030203" pitchFamily="2" charset="-79"/>
              </a:rPr>
              <a:t>Armando Mendoza</a:t>
            </a:r>
          </a:p>
          <a:p>
            <a:pPr marL="0" indent="0">
              <a:buNone/>
            </a:pPr>
            <a:r>
              <a:rPr lang="en-US" sz="1800" dirty="0">
                <a:solidFill>
                  <a:schemeClr val="bg2">
                    <a:lumMod val="25000"/>
                  </a:schemeClr>
                </a:solidFill>
                <a:ea typeface="Adobe Heiti Std R" pitchFamily="34" charset="-128"/>
                <a:cs typeface="Aharoni" panose="02010803020104030203" pitchFamily="2" charset="-79"/>
              </a:rPr>
              <a:t>Data Dissemination Specialist</a:t>
            </a:r>
          </a:p>
          <a:p>
            <a:pPr marL="0" indent="0">
              <a:buNone/>
            </a:pPr>
            <a:r>
              <a:rPr lang="en-US" sz="1800" dirty="0">
                <a:solidFill>
                  <a:schemeClr val="bg2">
                    <a:lumMod val="25000"/>
                  </a:schemeClr>
                </a:solidFill>
                <a:ea typeface="Adobe Heiti Std R" pitchFamily="34" charset="-128"/>
                <a:cs typeface="Aharoni" panose="02010803020104030203" pitchFamily="2" charset="-79"/>
                <a:hlinkClick r:id="rId4">
                  <a:extLst>
                    <a:ext uri="{A12FA001-AC4F-418D-AE19-62706E023703}">
                      <ahyp:hlinkClr xmlns:ahyp="http://schemas.microsoft.com/office/drawing/2018/hyperlinkcolor" val="tx"/>
                    </a:ext>
                  </a:extLst>
                </a:hlinkClick>
              </a:rPr>
              <a:t>armando.mendoza@census.gov</a:t>
            </a:r>
            <a:endParaRPr lang="en-US" sz="1800" dirty="0">
              <a:solidFill>
                <a:schemeClr val="bg2">
                  <a:lumMod val="25000"/>
                </a:schemeClr>
              </a:solidFill>
              <a:ea typeface="Adobe Heiti Std R" pitchFamily="34" charset="-128"/>
              <a:cs typeface="Aharoni" panose="02010803020104030203" pitchFamily="2" charset="-79"/>
            </a:endParaRPr>
          </a:p>
          <a:p>
            <a:pPr marL="0" indent="0">
              <a:buNone/>
            </a:pPr>
            <a:r>
              <a:rPr lang="en-US" sz="1800" dirty="0">
                <a:solidFill>
                  <a:schemeClr val="bg2">
                    <a:lumMod val="25000"/>
                  </a:schemeClr>
                </a:solidFill>
                <a:ea typeface="Adobe Heiti Std R" pitchFamily="34" charset="-128"/>
                <a:cs typeface="Aharoni" panose="02010803020104030203" pitchFamily="2" charset="-79"/>
              </a:rPr>
              <a:t>818.554.3606</a:t>
            </a:r>
          </a:p>
        </p:txBody>
      </p:sp>
    </p:spTree>
    <p:extLst>
      <p:ext uri="{BB962C8B-B14F-4D97-AF65-F5344CB8AC3E}">
        <p14:creationId xmlns:p14="http://schemas.microsoft.com/office/powerpoint/2010/main" val="249661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1" ma:contentTypeDescription="Create a new document." ma:contentTypeScope="" ma:versionID="fd15eec54e9a16b88682b5772339e0f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9f4a88b264629eea6c93697b8a79db7"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9D7FDE-784D-4DEC-B49C-6F84CF51374D}">
  <ds:schemaRefs>
    <ds:schemaRef ds:uri="caecc2cd-c125-47bb-b7d8-61f5602bf9df"/>
    <ds:schemaRef ds:uri="f42af4b1-c551-450a-9f89-76df0847d1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92B14D-EDFD-4FDD-92C0-0DF7EDA55EC9}">
  <ds:schemaRefs>
    <ds:schemaRef ds:uri="caecc2cd-c125-47bb-b7d8-61f5602bf9df"/>
    <ds:schemaRef ds:uri="f42af4b1-c551-450a-9f89-76df0847d1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ABB135-AD88-424B-A70F-93719B4573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427</TotalTime>
  <Words>730</Words>
  <Application>Microsoft Office PowerPoint</Application>
  <PresentationFormat>Widescreen</PresentationFormat>
  <Paragraphs>115</Paragraphs>
  <Slides>10</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Custom Design</vt:lpstr>
      <vt:lpstr>Tribal Data Training</vt:lpstr>
      <vt:lpstr>PowerPoint Presentation</vt:lpstr>
      <vt:lpstr>Tribal Data Tabulation</vt:lpstr>
      <vt:lpstr>Tribal Geography: AIAN Areas</vt:lpstr>
      <vt:lpstr>2020 Census Detailed Demographic and Housing Characteristics File A (Detailed DHC-A) </vt:lpstr>
      <vt:lpstr>Ongoing Surveys</vt:lpstr>
      <vt:lpstr>American Community Survey (ACS) Features</vt:lpstr>
      <vt:lpstr>My Tribal Area</vt:lpstr>
      <vt:lpstr>Explore Census Data </vt:lpstr>
      <vt:lpstr>Questions?   SiokWil</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Chen (CENSUS/PIO FED)</dc:creator>
  <cp:lastModifiedBy>Alaina J Capoeman Davis (CENSUS/LA FED)</cp:lastModifiedBy>
  <cp:revision>16</cp:revision>
  <dcterms:created xsi:type="dcterms:W3CDTF">2021-02-17T19:11:15Z</dcterms:created>
  <dcterms:modified xsi:type="dcterms:W3CDTF">2024-04-30T21:39:53Z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