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37"/>
  </p:notesMasterIdLst>
  <p:sldIdLst>
    <p:sldId id="282" r:id="rId5"/>
    <p:sldId id="584" r:id="rId6"/>
    <p:sldId id="602" r:id="rId7"/>
    <p:sldId id="311" r:id="rId8"/>
    <p:sldId id="272" r:id="rId9"/>
    <p:sldId id="600" r:id="rId10"/>
    <p:sldId id="586" r:id="rId11"/>
    <p:sldId id="284" r:id="rId12"/>
    <p:sldId id="344" r:id="rId13"/>
    <p:sldId id="601" r:id="rId14"/>
    <p:sldId id="267" r:id="rId15"/>
    <p:sldId id="603" r:id="rId16"/>
    <p:sldId id="264" r:id="rId17"/>
    <p:sldId id="308" r:id="rId18"/>
    <p:sldId id="293" r:id="rId19"/>
    <p:sldId id="583" r:id="rId20"/>
    <p:sldId id="592" r:id="rId21"/>
    <p:sldId id="346" r:id="rId22"/>
    <p:sldId id="347" r:id="rId23"/>
    <p:sldId id="594" r:id="rId24"/>
    <p:sldId id="283" r:id="rId25"/>
    <p:sldId id="598" r:id="rId26"/>
    <p:sldId id="599" r:id="rId27"/>
    <p:sldId id="575" r:id="rId28"/>
    <p:sldId id="290" r:id="rId29"/>
    <p:sldId id="289" r:id="rId30"/>
    <p:sldId id="291" r:id="rId31"/>
    <p:sldId id="292" r:id="rId32"/>
    <p:sldId id="581" r:id="rId33"/>
    <p:sldId id="299" r:id="rId34"/>
    <p:sldId id="302" r:id="rId35"/>
    <p:sldId id="3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F74829-CF6B-C05A-FD85-A6A43F149A32}" name="Vincent Osier (CENSUS/GEO FED)" initials="VF" userId="S::vincent.osier@census.gov::97767c63-b726-44e5-a7ca-a97b9d397742" providerId="AD"/>
  <p188:author id="{BCB43C50-009D-F8AF-93C8-4947ECBCA0CF}" name="Mikayla Twarog (CENSUS/GEO FED)" initials="MT(F" userId="S::mikayla.d.twarog@census.gov::a55b5302-2d23-40a8-bec6-993b30fc5981" providerId="AD"/>
  <p188:author id="{B08914E3-8E96-FC1D-6F11-026CC69F8C07}" name="Mike Clements (CENSUS/GEO FED)" initials="MC(F" userId="S::Michael.J.Clements@census.gov::170a29b3-8381-45b9-a23d-33bdcf52d4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edith L Gillum (CENSUS/GEO FED)" initials="MLG(F" lastIdx="1" clrIdx="0">
    <p:extLst>
      <p:ext uri="{19B8F6BF-5375-455C-9EA6-DF929625EA0E}">
        <p15:presenceInfo xmlns:p15="http://schemas.microsoft.com/office/powerpoint/2012/main" userId="S::Meredith.L.Gillum@census.gov::761ee2f1-081e-44c9-a906-45ab7a6b47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15" autoAdjust="0"/>
  </p:normalViewPr>
  <p:slideViewPr>
    <p:cSldViewPr snapToGrid="0">
      <p:cViewPr varScale="1">
        <p:scale>
          <a:sx n="53" d="100"/>
          <a:sy n="53" d="100"/>
        </p:scale>
        <p:origin x="74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C821A-696B-4B10-94BD-72F946239B78}"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BCE18E24-689D-4872-910D-223501821197}">
      <dgm:prSet phldrT="[Text]" custT="1"/>
      <dgm:spPr>
        <a:solidFill>
          <a:srgbClr val="195191"/>
        </a:solidFill>
      </dgm:spPr>
      <dgm:t>
        <a:bodyPr/>
        <a:lstStyle/>
        <a:p>
          <a:r>
            <a:rPr lang="en-US" sz="3600"/>
            <a:t>Participating in BAS:</a:t>
          </a:r>
        </a:p>
      </dgm:t>
    </dgm:pt>
    <dgm:pt modelId="{44B09B3B-F018-4D8F-A11D-7F1F22286E7C}" type="parTrans" cxnId="{915B79C8-75BE-4807-9C29-FEC5721A426C}">
      <dgm:prSet/>
      <dgm:spPr/>
      <dgm:t>
        <a:bodyPr/>
        <a:lstStyle/>
        <a:p>
          <a:endParaRPr lang="en-US"/>
        </a:p>
      </dgm:t>
    </dgm:pt>
    <dgm:pt modelId="{68405454-56DD-4776-B6E1-C3ED1071BDBC}" type="sibTrans" cxnId="{915B79C8-75BE-4807-9C29-FEC5721A426C}">
      <dgm:prSet/>
      <dgm:spPr/>
      <dgm:t>
        <a:bodyPr/>
        <a:lstStyle/>
        <a:p>
          <a:endParaRPr lang="en-US"/>
        </a:p>
      </dgm:t>
    </dgm:pt>
    <dgm:pt modelId="{97B4FFFD-8723-4F46-B248-9D88EAB1C002}">
      <dgm:prSet phldrT="[Text]" custT="1"/>
      <dgm:spPr/>
      <dgm:t>
        <a:bodyPr/>
        <a:lstStyle/>
        <a:p>
          <a:r>
            <a:rPr lang="en-US" sz="2400" i="0"/>
            <a:t>Confirms legal boundaries are </a:t>
          </a:r>
          <a:r>
            <a:rPr lang="en-US" sz="2400" b="1" i="0"/>
            <a:t>current and accurate</a:t>
          </a:r>
        </a:p>
      </dgm:t>
    </dgm:pt>
    <dgm:pt modelId="{0750C2AF-DD8E-4D76-8D60-D8A63292B678}" type="parTrans" cxnId="{7221AAE5-A11B-428A-A748-D666C5703BC8}">
      <dgm:prSet/>
      <dgm:spPr/>
      <dgm:t>
        <a:bodyPr/>
        <a:lstStyle/>
        <a:p>
          <a:endParaRPr lang="en-US"/>
        </a:p>
      </dgm:t>
    </dgm:pt>
    <dgm:pt modelId="{FF0A7F00-1B07-40CC-A4B3-3C723648CF79}" type="sibTrans" cxnId="{7221AAE5-A11B-428A-A748-D666C5703BC8}">
      <dgm:prSet/>
      <dgm:spPr/>
      <dgm:t>
        <a:bodyPr/>
        <a:lstStyle/>
        <a:p>
          <a:endParaRPr lang="en-US"/>
        </a:p>
      </dgm:t>
    </dgm:pt>
    <dgm:pt modelId="{D0017F0B-71D3-4539-9F3B-2B9A2389E642}">
      <dgm:prSet phldrT="[Text]" phldr="1"/>
      <dgm:spPr/>
      <dgm:t>
        <a:bodyPr/>
        <a:lstStyle/>
        <a:p>
          <a:endParaRPr lang="en-US"/>
        </a:p>
      </dgm:t>
    </dgm:pt>
    <dgm:pt modelId="{0B28E0E6-8322-4328-97BF-72D6A03E3FFC}" type="parTrans" cxnId="{AC4EB3B1-ED9C-4544-8DED-79DEE6B951A6}">
      <dgm:prSet/>
      <dgm:spPr/>
      <dgm:t>
        <a:bodyPr/>
        <a:lstStyle/>
        <a:p>
          <a:endParaRPr lang="en-US"/>
        </a:p>
      </dgm:t>
    </dgm:pt>
    <dgm:pt modelId="{D1C268D7-354D-4CF1-933C-151A98DDDC96}" type="sibTrans" cxnId="{AC4EB3B1-ED9C-4544-8DED-79DEE6B951A6}">
      <dgm:prSet/>
      <dgm:spPr/>
      <dgm:t>
        <a:bodyPr/>
        <a:lstStyle/>
        <a:p>
          <a:endParaRPr lang="en-US"/>
        </a:p>
      </dgm:t>
    </dgm:pt>
    <dgm:pt modelId="{E6264540-4949-4C21-964F-EB7726B7EAE2}">
      <dgm:prSet phldrT="[Text]" phldr="1"/>
      <dgm:spPr/>
      <dgm:t>
        <a:bodyPr/>
        <a:lstStyle/>
        <a:p>
          <a:endParaRPr lang="en-US"/>
        </a:p>
      </dgm:t>
    </dgm:pt>
    <dgm:pt modelId="{849246DF-63C7-4134-A972-4379F3E6B9EF}" type="parTrans" cxnId="{807BA023-1D4B-4457-90B8-87EC643629CE}">
      <dgm:prSet/>
      <dgm:spPr/>
      <dgm:t>
        <a:bodyPr/>
        <a:lstStyle/>
        <a:p>
          <a:endParaRPr lang="en-US"/>
        </a:p>
      </dgm:t>
    </dgm:pt>
    <dgm:pt modelId="{8F2BDD08-EFB1-4FF5-B1E2-43F35C860766}" type="sibTrans" cxnId="{807BA023-1D4B-4457-90B8-87EC643629CE}">
      <dgm:prSet/>
      <dgm:spPr/>
      <dgm:t>
        <a:bodyPr/>
        <a:lstStyle/>
        <a:p>
          <a:endParaRPr lang="en-US"/>
        </a:p>
      </dgm:t>
    </dgm:pt>
    <dgm:pt modelId="{A772BEF7-A658-45A7-B9C7-4F2E17D44FEA}">
      <dgm:prSet phldrT="[Text]" custT="1"/>
      <dgm:spPr/>
      <dgm:t>
        <a:bodyPr/>
        <a:lstStyle/>
        <a:p>
          <a:r>
            <a:rPr lang="en-US" sz="2400" i="0"/>
            <a:t>Provides the foundation for </a:t>
          </a:r>
          <a:r>
            <a:rPr lang="en-US" sz="2400" b="1" i="0"/>
            <a:t>informed decision making</a:t>
          </a:r>
        </a:p>
      </dgm:t>
    </dgm:pt>
    <dgm:pt modelId="{94924FC4-296F-4DFF-82D4-67BDCBF10D9A}" type="parTrans" cxnId="{C4E81D60-BC0A-4B51-B56A-E70F72AEDA06}">
      <dgm:prSet/>
      <dgm:spPr/>
      <dgm:t>
        <a:bodyPr/>
        <a:lstStyle/>
        <a:p>
          <a:endParaRPr lang="en-US"/>
        </a:p>
      </dgm:t>
    </dgm:pt>
    <dgm:pt modelId="{EB10F6CB-96BF-4371-A8FE-95A5B5CFB32A}" type="sibTrans" cxnId="{C4E81D60-BC0A-4B51-B56A-E70F72AEDA06}">
      <dgm:prSet/>
      <dgm:spPr/>
      <dgm:t>
        <a:bodyPr/>
        <a:lstStyle/>
        <a:p>
          <a:endParaRPr lang="en-US"/>
        </a:p>
      </dgm:t>
    </dgm:pt>
    <dgm:pt modelId="{1ADBB0E6-E04A-4327-B58F-10BD5B3C0428}">
      <dgm:prSet phldrT="[Text]" custT="1"/>
      <dgm:spPr/>
      <dgm:t>
        <a:bodyPr/>
        <a:lstStyle/>
        <a:p>
          <a:r>
            <a:rPr lang="en-US" sz="2400" i="0"/>
            <a:t>Ensures communities receive </a:t>
          </a:r>
          <a:r>
            <a:rPr lang="en-US" sz="2400" b="1" i="0"/>
            <a:t>appropriate federal funding</a:t>
          </a:r>
        </a:p>
      </dgm:t>
    </dgm:pt>
    <dgm:pt modelId="{0F6CF36C-CB89-4F83-8AEA-00311D08F9DA}" type="parTrans" cxnId="{6D93D66C-34EC-45EA-BA65-34A95B06D21E}">
      <dgm:prSet/>
      <dgm:spPr/>
      <dgm:t>
        <a:bodyPr/>
        <a:lstStyle/>
        <a:p>
          <a:endParaRPr lang="en-US"/>
        </a:p>
      </dgm:t>
    </dgm:pt>
    <dgm:pt modelId="{21ECE38B-221C-4A01-8F69-39BEEABABF39}" type="sibTrans" cxnId="{6D93D66C-34EC-45EA-BA65-34A95B06D21E}">
      <dgm:prSet/>
      <dgm:spPr/>
      <dgm:t>
        <a:bodyPr/>
        <a:lstStyle/>
        <a:p>
          <a:endParaRPr lang="en-US"/>
        </a:p>
      </dgm:t>
    </dgm:pt>
    <dgm:pt modelId="{B523862F-E991-4F6B-8AF9-8A03B383F110}" type="pres">
      <dgm:prSet presAssocID="{604C821A-696B-4B10-94BD-72F946239B78}" presName="composite" presStyleCnt="0">
        <dgm:presLayoutVars>
          <dgm:chMax val="1"/>
          <dgm:dir/>
          <dgm:resizeHandles val="exact"/>
        </dgm:presLayoutVars>
      </dgm:prSet>
      <dgm:spPr/>
    </dgm:pt>
    <dgm:pt modelId="{3D99080B-4B94-4362-8A86-C27406927A37}" type="pres">
      <dgm:prSet presAssocID="{BCE18E24-689D-4872-910D-223501821197}" presName="roof" presStyleLbl="dkBgShp" presStyleIdx="0" presStyleCnt="2"/>
      <dgm:spPr/>
    </dgm:pt>
    <dgm:pt modelId="{DC32F620-2FBE-4986-870F-EE6CBBE2C5AE}" type="pres">
      <dgm:prSet presAssocID="{BCE18E24-689D-4872-910D-223501821197}" presName="pillars" presStyleCnt="0"/>
      <dgm:spPr/>
    </dgm:pt>
    <dgm:pt modelId="{38BDFCC7-F835-428F-AA5D-CEFCFA85CC74}" type="pres">
      <dgm:prSet presAssocID="{BCE18E24-689D-4872-910D-223501821197}" presName="pillar1" presStyleLbl="node1" presStyleIdx="0" presStyleCnt="3">
        <dgm:presLayoutVars>
          <dgm:bulletEnabled val="1"/>
        </dgm:presLayoutVars>
      </dgm:prSet>
      <dgm:spPr/>
    </dgm:pt>
    <dgm:pt modelId="{EF7625C4-96CC-4A3B-BF77-A28D2A5F4FB5}" type="pres">
      <dgm:prSet presAssocID="{A772BEF7-A658-45A7-B9C7-4F2E17D44FEA}" presName="pillarX" presStyleLbl="node1" presStyleIdx="1" presStyleCnt="3">
        <dgm:presLayoutVars>
          <dgm:bulletEnabled val="1"/>
        </dgm:presLayoutVars>
      </dgm:prSet>
      <dgm:spPr/>
    </dgm:pt>
    <dgm:pt modelId="{A68656E5-2F1A-4890-8DA4-C3B6E261CD3C}" type="pres">
      <dgm:prSet presAssocID="{1ADBB0E6-E04A-4327-B58F-10BD5B3C0428}" presName="pillarX" presStyleLbl="node1" presStyleIdx="2" presStyleCnt="3">
        <dgm:presLayoutVars>
          <dgm:bulletEnabled val="1"/>
        </dgm:presLayoutVars>
      </dgm:prSet>
      <dgm:spPr/>
    </dgm:pt>
    <dgm:pt modelId="{A5E9C6E4-E026-4BD6-9B1A-09363697A055}" type="pres">
      <dgm:prSet presAssocID="{BCE18E24-689D-4872-910D-223501821197}" presName="base" presStyleLbl="dkBgShp" presStyleIdx="1" presStyleCnt="2"/>
      <dgm:spPr>
        <a:solidFill>
          <a:srgbClr val="195191"/>
        </a:solidFill>
      </dgm:spPr>
    </dgm:pt>
  </dgm:ptLst>
  <dgm:cxnLst>
    <dgm:cxn modelId="{807BA023-1D4B-4457-90B8-87EC643629CE}" srcId="{D0017F0B-71D3-4539-9F3B-2B9A2389E642}" destId="{E6264540-4949-4C21-964F-EB7726B7EAE2}" srcOrd="0" destOrd="0" parTransId="{849246DF-63C7-4134-A972-4379F3E6B9EF}" sibTransId="{8F2BDD08-EFB1-4FF5-B1E2-43F35C860766}"/>
    <dgm:cxn modelId="{BACA5931-0344-485A-929E-23A2A717298F}" type="presOf" srcId="{1ADBB0E6-E04A-4327-B58F-10BD5B3C0428}" destId="{A68656E5-2F1A-4890-8DA4-C3B6E261CD3C}" srcOrd="0" destOrd="0" presId="urn:microsoft.com/office/officeart/2005/8/layout/hList3"/>
    <dgm:cxn modelId="{C00CDD37-C381-4105-B9E1-EAEED82AF0BA}" type="presOf" srcId="{BCE18E24-689D-4872-910D-223501821197}" destId="{3D99080B-4B94-4362-8A86-C27406927A37}" srcOrd="0" destOrd="0" presId="urn:microsoft.com/office/officeart/2005/8/layout/hList3"/>
    <dgm:cxn modelId="{C4E81D60-BC0A-4B51-B56A-E70F72AEDA06}" srcId="{BCE18E24-689D-4872-910D-223501821197}" destId="{A772BEF7-A658-45A7-B9C7-4F2E17D44FEA}" srcOrd="1" destOrd="0" parTransId="{94924FC4-296F-4DFF-82D4-67BDCBF10D9A}" sibTransId="{EB10F6CB-96BF-4371-A8FE-95A5B5CFB32A}"/>
    <dgm:cxn modelId="{6D93D66C-34EC-45EA-BA65-34A95B06D21E}" srcId="{BCE18E24-689D-4872-910D-223501821197}" destId="{1ADBB0E6-E04A-4327-B58F-10BD5B3C0428}" srcOrd="2" destOrd="0" parTransId="{0F6CF36C-CB89-4F83-8AEA-00311D08F9DA}" sibTransId="{21ECE38B-221C-4A01-8F69-39BEEABABF39}"/>
    <dgm:cxn modelId="{07689552-AADB-47D5-A179-AA0E2BFF6004}" type="presOf" srcId="{97B4FFFD-8723-4F46-B248-9D88EAB1C002}" destId="{38BDFCC7-F835-428F-AA5D-CEFCFA85CC74}" srcOrd="0" destOrd="0" presId="urn:microsoft.com/office/officeart/2005/8/layout/hList3"/>
    <dgm:cxn modelId="{AC4EB3B1-ED9C-4544-8DED-79DEE6B951A6}" srcId="{604C821A-696B-4B10-94BD-72F946239B78}" destId="{D0017F0B-71D3-4539-9F3B-2B9A2389E642}" srcOrd="1" destOrd="0" parTransId="{0B28E0E6-8322-4328-97BF-72D6A03E3FFC}" sibTransId="{D1C268D7-354D-4CF1-933C-151A98DDDC96}"/>
    <dgm:cxn modelId="{915B79C8-75BE-4807-9C29-FEC5721A426C}" srcId="{604C821A-696B-4B10-94BD-72F946239B78}" destId="{BCE18E24-689D-4872-910D-223501821197}" srcOrd="0" destOrd="0" parTransId="{44B09B3B-F018-4D8F-A11D-7F1F22286E7C}" sibTransId="{68405454-56DD-4776-B6E1-C3ED1071BDBC}"/>
    <dgm:cxn modelId="{7A4421D6-A833-455E-BC14-2471F3813F0D}" type="presOf" srcId="{604C821A-696B-4B10-94BD-72F946239B78}" destId="{B523862F-E991-4F6B-8AF9-8A03B383F110}" srcOrd="0" destOrd="0" presId="urn:microsoft.com/office/officeart/2005/8/layout/hList3"/>
    <dgm:cxn modelId="{7221AAE5-A11B-428A-A748-D666C5703BC8}" srcId="{BCE18E24-689D-4872-910D-223501821197}" destId="{97B4FFFD-8723-4F46-B248-9D88EAB1C002}" srcOrd="0" destOrd="0" parTransId="{0750C2AF-DD8E-4D76-8D60-D8A63292B678}" sibTransId="{FF0A7F00-1B07-40CC-A4B3-3C723648CF79}"/>
    <dgm:cxn modelId="{952D8AFD-7CA0-4C49-9628-8B652CB0F4C7}" type="presOf" srcId="{A772BEF7-A658-45A7-B9C7-4F2E17D44FEA}" destId="{EF7625C4-96CC-4A3B-BF77-A28D2A5F4FB5}" srcOrd="0" destOrd="0" presId="urn:microsoft.com/office/officeart/2005/8/layout/hList3"/>
    <dgm:cxn modelId="{9E41D15F-1472-4B70-B4DE-63686F059387}" type="presParOf" srcId="{B523862F-E991-4F6B-8AF9-8A03B383F110}" destId="{3D99080B-4B94-4362-8A86-C27406927A37}" srcOrd="0" destOrd="0" presId="urn:microsoft.com/office/officeart/2005/8/layout/hList3"/>
    <dgm:cxn modelId="{EF5B8A26-4E07-431C-A16A-DBAE325864EA}" type="presParOf" srcId="{B523862F-E991-4F6B-8AF9-8A03B383F110}" destId="{DC32F620-2FBE-4986-870F-EE6CBBE2C5AE}" srcOrd="1" destOrd="0" presId="urn:microsoft.com/office/officeart/2005/8/layout/hList3"/>
    <dgm:cxn modelId="{ABC18C5A-2945-4655-A109-69B5E62FCE9D}" type="presParOf" srcId="{DC32F620-2FBE-4986-870F-EE6CBBE2C5AE}" destId="{38BDFCC7-F835-428F-AA5D-CEFCFA85CC74}" srcOrd="0" destOrd="0" presId="urn:microsoft.com/office/officeart/2005/8/layout/hList3"/>
    <dgm:cxn modelId="{01C376AE-30EE-4359-80E5-F41D29B8D743}" type="presParOf" srcId="{DC32F620-2FBE-4986-870F-EE6CBBE2C5AE}" destId="{EF7625C4-96CC-4A3B-BF77-A28D2A5F4FB5}" srcOrd="1" destOrd="0" presId="urn:microsoft.com/office/officeart/2005/8/layout/hList3"/>
    <dgm:cxn modelId="{AC26123E-FBB0-4BE6-80F2-8A4B640D840D}" type="presParOf" srcId="{DC32F620-2FBE-4986-870F-EE6CBBE2C5AE}" destId="{A68656E5-2F1A-4890-8DA4-C3B6E261CD3C}" srcOrd="2" destOrd="0" presId="urn:microsoft.com/office/officeart/2005/8/layout/hList3"/>
    <dgm:cxn modelId="{A13916C2-41CD-4947-B03D-81EB647FFE7A}" type="presParOf" srcId="{B523862F-E991-4F6B-8AF9-8A03B383F110}" destId="{A5E9C6E4-E026-4BD6-9B1A-09363697A05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9DCEA5FC-4640-45AF-B712-7A4FD94AEF0D}">
      <dgm:prSet phldrT="[Text]" custT="1"/>
      <dgm:spPr/>
      <dgm:t>
        <a:bodyPr/>
        <a:lstStyle/>
        <a:p>
          <a:pPr>
            <a:defRPr b="1"/>
          </a:pPr>
          <a:r>
            <a:rPr lang="en-US" sz="1400">
              <a:solidFill>
                <a:schemeClr val="tx1">
                  <a:lumMod val="65000"/>
                  <a:lumOff val="35000"/>
                </a:schemeClr>
              </a:solidFill>
            </a:rPr>
            <a:t>January 1</a:t>
          </a:r>
          <a:r>
            <a:rPr lang="en-US" sz="1400" baseline="30000">
              <a:solidFill>
                <a:schemeClr val="tx1">
                  <a:lumMod val="65000"/>
                  <a:lumOff val="35000"/>
                </a:schemeClr>
              </a:solidFill>
            </a:rPr>
            <a:t>st</a:t>
          </a:r>
          <a:endParaRPr lang="en-US" sz="1400">
            <a:solidFill>
              <a:schemeClr val="tx1">
                <a:lumMod val="65000"/>
                <a:lumOff val="35000"/>
              </a:schemeClr>
            </a:solidFill>
          </a:endParaRP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3F95C59C-F729-4808-941F-EAEB39BD0E5F}">
      <dgm:prSet custT="1"/>
      <dgm:spPr/>
      <dgm:t>
        <a:bodyPr/>
        <a:lstStyle/>
        <a:p>
          <a:pPr>
            <a:defRPr b="1"/>
          </a:pPr>
          <a:r>
            <a:rPr lang="en-US" sz="1600">
              <a:solidFill>
                <a:schemeClr val="tx1">
                  <a:lumMod val="65000"/>
                  <a:lumOff val="35000"/>
                </a:schemeClr>
              </a:solidFill>
            </a:rPr>
            <a:t>March 1</a:t>
          </a:r>
          <a:r>
            <a:rPr lang="en-US" sz="1600" baseline="30000">
              <a:solidFill>
                <a:schemeClr val="tx1">
                  <a:lumMod val="65000"/>
                  <a:lumOff val="35000"/>
                </a:schemeClr>
              </a:solidFill>
            </a:rPr>
            <a:t>st</a:t>
          </a:r>
          <a:r>
            <a:rPr lang="en-US" sz="1600">
              <a:solidFill>
                <a:schemeClr val="tx1">
                  <a:lumMod val="65000"/>
                  <a:lumOff val="35000"/>
                </a:schemeClr>
              </a:solidFill>
            </a:rPr>
            <a:t> deadline</a:t>
          </a:r>
        </a:p>
      </dgm:t>
    </dgm:pt>
    <dgm:pt modelId="{89BB7D44-10B4-4A89-A43B-BFB806E38D7C}" type="parTrans" cxnId="{CB7322CC-15FB-4561-8E54-F3573BD34B70}">
      <dgm:prSet/>
      <dgm:spPr/>
      <dgm:t>
        <a:bodyPr/>
        <a:lstStyle/>
        <a:p>
          <a:endParaRPr lang="en-US"/>
        </a:p>
      </dgm:t>
    </dgm:pt>
    <dgm:pt modelId="{B7BE5AC2-168A-4CF3-A70D-81F366645BF6}" type="sibTrans" cxnId="{CB7322CC-15FB-4561-8E54-F3573BD34B70}">
      <dgm:prSet/>
      <dgm:spPr/>
      <dgm:t>
        <a:bodyPr/>
        <a:lstStyle/>
        <a:p>
          <a:endParaRPr lang="en-US"/>
        </a:p>
      </dgm:t>
    </dgm:pt>
    <dgm:pt modelId="{EB6D78C2-193C-40EA-ADB5-CF9A194DE7BD}">
      <dgm:prSet custT="1"/>
      <dgm:spPr/>
      <dgm:t>
        <a:bodyPr/>
        <a:lstStyle/>
        <a:p>
          <a:pPr>
            <a:defRPr b="1"/>
          </a:pPr>
          <a:r>
            <a:rPr lang="en-US" sz="1400">
              <a:solidFill>
                <a:schemeClr val="tx1">
                  <a:lumMod val="65000"/>
                  <a:lumOff val="35000"/>
                </a:schemeClr>
              </a:solidFill>
            </a:rPr>
            <a:t>BAS Benchmark</a:t>
          </a:r>
        </a:p>
      </dgm:t>
    </dgm:pt>
    <dgm:pt modelId="{D6F108B0-761A-402D-96E4-DBC6A80A36EC}" type="parTrans" cxnId="{3CA59211-3E62-408B-B92A-F3645D23655F}">
      <dgm:prSet/>
      <dgm:spPr/>
      <dgm:t>
        <a:bodyPr/>
        <a:lstStyle/>
        <a:p>
          <a:endParaRPr lang="en-US"/>
        </a:p>
      </dgm:t>
    </dgm:pt>
    <dgm:pt modelId="{353F1C3B-E55A-46EA-93C5-DC3A7ADD6A08}" type="sibTrans" cxnId="{3CA59211-3E62-408B-B92A-F3645D23655F}">
      <dgm:prSet/>
      <dgm:spPr/>
      <dgm:t>
        <a:bodyPr/>
        <a:lstStyle/>
        <a:p>
          <a:endParaRPr lang="en-US"/>
        </a:p>
      </dgm:t>
    </dgm:pt>
    <dgm:pt modelId="{2F0BA785-4B75-4AF0-B32D-406DEEF0C1F8}">
      <dgm:prSet custT="1"/>
      <dgm:spPr/>
      <dgm:t>
        <a:bodyPr/>
        <a:lstStyle/>
        <a:p>
          <a:pPr>
            <a:defRPr b="1"/>
          </a:pPr>
          <a:r>
            <a:rPr lang="en-US" sz="1800">
              <a:solidFill>
                <a:schemeClr val="tx1">
                  <a:lumMod val="65000"/>
                  <a:lumOff val="35000"/>
                </a:schemeClr>
              </a:solidFill>
            </a:rPr>
            <a:t>May 31</a:t>
          </a:r>
          <a:r>
            <a:rPr lang="en-US" sz="1800" baseline="30000">
              <a:solidFill>
                <a:schemeClr val="tx1">
                  <a:lumMod val="65000"/>
                  <a:lumOff val="35000"/>
                </a:schemeClr>
              </a:solidFill>
            </a:rPr>
            <a:t>st</a:t>
          </a:r>
          <a:r>
            <a:rPr lang="en-US" sz="1800">
              <a:solidFill>
                <a:schemeClr val="tx1">
                  <a:lumMod val="65000"/>
                  <a:lumOff val="35000"/>
                </a:schemeClr>
              </a:solidFill>
            </a:rPr>
            <a:t> deadline</a:t>
          </a:r>
        </a:p>
      </dgm:t>
    </dgm:pt>
    <dgm:pt modelId="{F9E5708A-C2A7-4B93-92EC-29449942DF7C}" type="parTrans" cxnId="{5B97FA50-83F7-4762-BD6D-DEF1255C95E1}">
      <dgm:prSet/>
      <dgm:spPr/>
      <dgm:t>
        <a:bodyPr/>
        <a:lstStyle/>
        <a:p>
          <a:endParaRPr lang="en-US"/>
        </a:p>
      </dgm:t>
    </dgm:pt>
    <dgm:pt modelId="{96DA475B-F0E0-41B5-A637-8620D408D31A}" type="sibTrans" cxnId="{5B97FA50-83F7-4762-BD6D-DEF1255C95E1}">
      <dgm:prSet/>
      <dgm:spPr/>
      <dgm:t>
        <a:bodyPr/>
        <a:lstStyle/>
        <a:p>
          <a:endParaRPr lang="en-US"/>
        </a:p>
      </dgm:t>
    </dgm:pt>
    <dgm:pt modelId="{8A2F2BC5-92B0-4840-A160-E0218D6313BF}">
      <dgm:prSet phldrT="[Text]" custT="1"/>
      <dgm:spPr/>
      <dgm:t>
        <a:bodyPr/>
        <a:lstStyle/>
        <a:p>
          <a:pPr>
            <a:defRPr b="1"/>
          </a:pPr>
          <a:r>
            <a:rPr lang="en-US" sz="1400">
              <a:solidFill>
                <a:schemeClr val="tx1">
                  <a:lumMod val="65000"/>
                  <a:lumOff val="35000"/>
                </a:schemeClr>
              </a:solidFill>
            </a:rPr>
            <a:t>Kickoff</a:t>
          </a:r>
          <a:endParaRPr lang="en-US" sz="1100">
            <a:solidFill>
              <a:schemeClr val="tx1">
                <a:lumMod val="65000"/>
                <a:lumOff val="35000"/>
              </a:schemeClr>
            </a:solidFill>
          </a:endParaRPr>
        </a:p>
      </dgm:t>
    </dgm:pt>
    <dgm:pt modelId="{FF5BCCD1-3800-43D9-9F59-6303BBDFF828}" type="parTrans" cxnId="{BFB4ACBF-CC06-401A-A873-FF00318EC094}">
      <dgm:prSet/>
      <dgm:spPr/>
      <dgm:t>
        <a:bodyPr/>
        <a:lstStyle/>
        <a:p>
          <a:endParaRPr lang="en-US"/>
        </a:p>
      </dgm:t>
    </dgm:pt>
    <dgm:pt modelId="{E7940085-1575-48E1-9C9D-776C7E29FFB1}" type="sibTrans" cxnId="{BFB4ACBF-CC06-401A-A873-FF00318EC094}">
      <dgm:prSet/>
      <dgm:spPr/>
      <dgm:t>
        <a:bodyPr/>
        <a:lstStyle/>
        <a:p>
          <a:endParaRPr lang="en-US"/>
        </a:p>
      </dgm:t>
    </dgm:pt>
    <dgm:pt modelId="{F65B4CEA-7459-4B37-9187-77F018328142}">
      <dgm:prSet custT="1"/>
      <dgm:spPr/>
      <dgm:t>
        <a:bodyPr/>
        <a:lstStyle/>
        <a:p>
          <a:pPr>
            <a:defRPr b="1"/>
          </a:pPr>
          <a:r>
            <a:rPr lang="en-US" sz="1400">
              <a:solidFill>
                <a:schemeClr val="tx1">
                  <a:lumMod val="65000"/>
                  <a:lumOff val="35000"/>
                </a:schemeClr>
              </a:solidFill>
            </a:rPr>
            <a:t>ACS benchmark</a:t>
          </a:r>
        </a:p>
      </dgm:t>
    </dgm:pt>
    <dgm:pt modelId="{8AB5177A-4BD4-4CE1-90A0-DE3547991026}" type="parTrans" cxnId="{662BBFD3-4394-4309-A8D7-5B351F68B851}">
      <dgm:prSet/>
      <dgm:spPr/>
      <dgm:t>
        <a:bodyPr/>
        <a:lstStyle/>
        <a:p>
          <a:endParaRPr lang="en-US"/>
        </a:p>
      </dgm:t>
    </dgm:pt>
    <dgm:pt modelId="{AA489FE5-EEBF-4158-8AB1-E3BD7F1D9C02}" type="sibTrans" cxnId="{662BBFD3-4394-4309-A8D7-5B351F68B851}">
      <dgm:prSet/>
      <dgm:spPr/>
      <dgm:t>
        <a:bodyPr/>
        <a:lstStyle/>
        <a:p>
          <a:endParaRPr lang="en-US"/>
        </a:p>
      </dgm:t>
    </dgm:pt>
    <dgm:pt modelId="{3434CA52-1735-4D13-B39F-8F385AAC2271}">
      <dgm:prSet phldrT="[Text]" custT="1"/>
      <dgm:spPr/>
      <dgm:t>
        <a:bodyPr/>
        <a:lstStyle/>
        <a:p>
          <a:r>
            <a:rPr lang="en-US" sz="1100">
              <a:solidFill>
                <a:schemeClr val="tx1">
                  <a:lumMod val="65000"/>
                  <a:lumOff val="35000"/>
                </a:schemeClr>
              </a:solidFill>
            </a:rPr>
            <a:t>Changes submitted must be effective as of this date.</a:t>
          </a:r>
        </a:p>
      </dgm:t>
    </dgm:pt>
    <dgm:pt modelId="{4FDE7083-929B-4A50-8D2A-2EBC32A0CBD7}" type="parTrans" cxnId="{78B99418-5FCB-4393-9478-D377B620EB32}">
      <dgm:prSet/>
      <dgm:spPr/>
      <dgm:t>
        <a:bodyPr/>
        <a:lstStyle/>
        <a:p>
          <a:endParaRPr lang="en-US"/>
        </a:p>
      </dgm:t>
    </dgm:pt>
    <dgm:pt modelId="{27B275C3-44D9-4123-B49A-E99268F7FDAC}" type="sibTrans" cxnId="{78B99418-5FCB-4393-9478-D377B620EB32}">
      <dgm:prSet/>
      <dgm:spPr/>
      <dgm:t>
        <a:bodyPr/>
        <a:lstStyle/>
        <a:p>
          <a:endParaRPr lang="en-US"/>
        </a:p>
      </dgm:t>
    </dgm:pt>
    <dgm:pt modelId="{BE1865A8-C432-42B4-9F9C-F4CC775A0AA3}">
      <dgm:prSet phldrT="[Text]" custT="1"/>
      <dgm:spPr/>
      <dgm:t>
        <a:bodyPr/>
        <a:lstStyle/>
        <a:p>
          <a:r>
            <a:rPr lang="en-US" sz="1100">
              <a:solidFill>
                <a:schemeClr val="tx1">
                  <a:lumMod val="65000"/>
                  <a:lumOff val="35000"/>
                </a:schemeClr>
              </a:solidFill>
            </a:rPr>
            <a:t>Mid-January mailout to BAS Contacts and Highest Elected Officials and Tribal Chairs. Participants can begin to review their boundaries and prepare updates.</a:t>
          </a:r>
        </a:p>
      </dgm:t>
    </dgm:pt>
    <dgm:pt modelId="{5670F038-709F-4A9A-945C-AD20EBE90DA9}" type="parTrans" cxnId="{C37679C8-6904-4237-9BD2-F620AA2636E8}">
      <dgm:prSet/>
      <dgm:spPr/>
      <dgm:t>
        <a:bodyPr/>
        <a:lstStyle/>
        <a:p>
          <a:endParaRPr lang="en-US"/>
        </a:p>
      </dgm:t>
    </dgm:pt>
    <dgm:pt modelId="{A101BC47-72DE-418E-AE82-33ECF7E7EB0E}" type="sibTrans" cxnId="{C37679C8-6904-4237-9BD2-F620AA2636E8}">
      <dgm:prSet/>
      <dgm:spPr/>
      <dgm:t>
        <a:bodyPr/>
        <a:lstStyle/>
        <a:p>
          <a:endParaRPr lang="en-US"/>
        </a:p>
      </dgm:t>
    </dgm:pt>
    <dgm:pt modelId="{C7319851-A111-4B4A-AE05-59A128774997}">
      <dgm:prSet custT="1"/>
      <dgm:spPr/>
      <dgm:t>
        <a:bodyPr/>
        <a:lstStyle/>
        <a:p>
          <a:pPr>
            <a:defRPr b="1"/>
          </a:pPr>
          <a:r>
            <a:rPr lang="en-US" sz="1400">
              <a:solidFill>
                <a:schemeClr val="tx1">
                  <a:lumMod val="65000"/>
                  <a:lumOff val="35000"/>
                </a:schemeClr>
              </a:solidFill>
            </a:rPr>
            <a:t>Non-Response Follow up</a:t>
          </a:r>
        </a:p>
      </dgm:t>
    </dgm:pt>
    <dgm:pt modelId="{8EDD3378-5267-4295-B603-DFB618A48360}" type="parTrans" cxnId="{26CB8C9A-8755-4C2F-9B7C-D2E3C69D6D9E}">
      <dgm:prSet/>
      <dgm:spPr/>
      <dgm:t>
        <a:bodyPr/>
        <a:lstStyle/>
        <a:p>
          <a:endParaRPr lang="en-US"/>
        </a:p>
      </dgm:t>
    </dgm:pt>
    <dgm:pt modelId="{C545D64C-C5CF-4C96-9967-220648126E1C}" type="sibTrans" cxnId="{26CB8C9A-8755-4C2F-9B7C-D2E3C69D6D9E}">
      <dgm:prSet/>
      <dgm:spPr/>
      <dgm:t>
        <a:bodyPr/>
        <a:lstStyle/>
        <a:p>
          <a:endParaRPr lang="en-US"/>
        </a:p>
      </dgm:t>
    </dgm:pt>
    <dgm:pt modelId="{9EC1B2A7-27F0-452A-9DD0-CA0A39A229D2}">
      <dgm:prSet custT="1"/>
      <dgm:spPr/>
      <dgm:t>
        <a:bodyPr/>
        <a:lstStyle/>
        <a:p>
          <a:r>
            <a:rPr lang="en-US" sz="1100">
              <a:solidFill>
                <a:schemeClr val="tx1">
                  <a:lumMod val="65000"/>
                  <a:lumOff val="35000"/>
                </a:schemeClr>
              </a:solidFill>
            </a:rPr>
            <a:t>Calls to participants with no response as of March 1</a:t>
          </a:r>
          <a:r>
            <a:rPr lang="en-US" sz="1100" baseline="30000">
              <a:solidFill>
                <a:schemeClr val="tx1">
                  <a:lumMod val="65000"/>
                  <a:lumOff val="35000"/>
                </a:schemeClr>
              </a:solidFill>
            </a:rPr>
            <a:t>st</a:t>
          </a:r>
          <a:r>
            <a:rPr lang="en-US" sz="1100">
              <a:solidFill>
                <a:schemeClr val="tx1">
                  <a:lumMod val="65000"/>
                  <a:lumOff val="35000"/>
                </a:schemeClr>
              </a:solidFill>
            </a:rPr>
            <a:t>.</a:t>
          </a:r>
        </a:p>
      </dgm:t>
    </dgm:pt>
    <dgm:pt modelId="{AA9FF1D9-BF79-4572-9650-AADA4CCFBBFF}" type="parTrans" cxnId="{12300818-AA77-4039-9BC6-AF3AA2199B28}">
      <dgm:prSet/>
      <dgm:spPr/>
      <dgm:t>
        <a:bodyPr/>
        <a:lstStyle/>
        <a:p>
          <a:endParaRPr lang="en-US"/>
        </a:p>
      </dgm:t>
    </dgm:pt>
    <dgm:pt modelId="{CD4FA040-DE89-44AF-9E17-9F6C412C62EE}" type="sibTrans" cxnId="{12300818-AA77-4039-9BC6-AF3AA2199B28}">
      <dgm:prSet/>
      <dgm:spPr/>
      <dgm:t>
        <a:bodyPr/>
        <a:lstStyle/>
        <a:p>
          <a:endParaRPr lang="en-US"/>
        </a:p>
      </dgm:t>
    </dgm:pt>
    <dgm:pt modelId="{2D25931A-ABB7-4558-8678-BF2DE9400D65}">
      <dgm:prSet custT="1"/>
      <dgm:spPr/>
      <dgm:t>
        <a:bodyPr/>
        <a:lstStyle/>
        <a:p>
          <a:r>
            <a:rPr lang="en-US" sz="1100">
              <a:solidFill>
                <a:schemeClr val="tx1">
                  <a:lumMod val="65000"/>
                  <a:lumOff val="35000"/>
                </a:schemeClr>
              </a:solidFill>
            </a:rPr>
            <a:t>Internal deadline for GEO to provide geography for ACS Products.</a:t>
          </a:r>
        </a:p>
      </dgm:t>
    </dgm:pt>
    <dgm:pt modelId="{DB9AFDFD-95C3-4E72-8B4B-E79E23A50634}" type="parTrans" cxnId="{17B12C05-BB57-4EF6-97C6-D448CC1B205B}">
      <dgm:prSet/>
      <dgm:spPr/>
      <dgm:t>
        <a:bodyPr/>
        <a:lstStyle/>
        <a:p>
          <a:endParaRPr lang="en-US"/>
        </a:p>
      </dgm:t>
    </dgm:pt>
    <dgm:pt modelId="{228C7F0E-BA00-4F52-8DDA-9D147A5C692F}" type="sibTrans" cxnId="{17B12C05-BB57-4EF6-97C6-D448CC1B205B}">
      <dgm:prSet/>
      <dgm:spPr/>
      <dgm:t>
        <a:bodyPr/>
        <a:lstStyle/>
        <a:p>
          <a:endParaRPr lang="en-US"/>
        </a:p>
      </dgm:t>
    </dgm:pt>
    <dgm:pt modelId="{7B3EAAE0-5153-4E4C-96CA-4469693AF6BF}">
      <dgm:prSet custT="1"/>
      <dgm:spPr/>
      <dgm:t>
        <a:bodyPr/>
        <a:lstStyle/>
        <a:p>
          <a:r>
            <a:rPr lang="en-US" sz="1100">
              <a:solidFill>
                <a:schemeClr val="tx1">
                  <a:lumMod val="65000"/>
                  <a:lumOff val="35000"/>
                </a:schemeClr>
              </a:solidFill>
            </a:rPr>
            <a:t>Internal deadline for GEO to provide geography for next year’s BAS products.</a:t>
          </a:r>
        </a:p>
      </dgm:t>
    </dgm:pt>
    <dgm:pt modelId="{4C098A10-D291-4F73-9282-FD25E84B01E1}" type="parTrans" cxnId="{74626A62-0749-44AA-BDAD-F73CBF28EF6B}">
      <dgm:prSet/>
      <dgm:spPr/>
      <dgm:t>
        <a:bodyPr/>
        <a:lstStyle/>
        <a:p>
          <a:endParaRPr lang="en-US"/>
        </a:p>
      </dgm:t>
    </dgm:pt>
    <dgm:pt modelId="{24409450-FA11-4A92-B5EA-95DE49942297}" type="sibTrans" cxnId="{74626A62-0749-44AA-BDAD-F73CBF28EF6B}">
      <dgm:prSet/>
      <dgm:spPr/>
      <dgm:t>
        <a:bodyPr/>
        <a:lstStyle/>
        <a:p>
          <a:endParaRPr lang="en-US"/>
        </a:p>
      </dgm:t>
    </dgm:pt>
    <dgm:pt modelId="{9E20BCDD-9970-4C13-8896-50A3D19FC5C1}">
      <dgm:prSet custT="1"/>
      <dgm:spPr/>
      <dgm:t>
        <a:bodyPr/>
        <a:lstStyle/>
        <a:p>
          <a:r>
            <a:rPr lang="en-US" sz="1100">
              <a:solidFill>
                <a:schemeClr val="tx1">
                  <a:lumMod val="65000"/>
                  <a:lumOff val="35000"/>
                </a:schemeClr>
              </a:solidFill>
            </a:rPr>
            <a:t>Boundary updates submitted by this date will be reflected in the American Community Survey and Population Estimates Program data, and in next year’s BAS materials.  </a:t>
          </a:r>
        </a:p>
      </dgm:t>
    </dgm:pt>
    <dgm:pt modelId="{D32BA19C-8BFC-4F85-944F-82CF744C78AB}" type="parTrans" cxnId="{EAD0BA85-6684-499E-9771-4ED7FF663C6A}">
      <dgm:prSet/>
      <dgm:spPr/>
      <dgm:t>
        <a:bodyPr/>
        <a:lstStyle/>
        <a:p>
          <a:endParaRPr lang="en-US"/>
        </a:p>
      </dgm:t>
    </dgm:pt>
    <dgm:pt modelId="{A6B61F0C-FABA-4D09-A0FD-9059301ECFBA}" type="sibTrans" cxnId="{EAD0BA85-6684-499E-9771-4ED7FF663C6A}">
      <dgm:prSet/>
      <dgm:spPr/>
      <dgm:t>
        <a:bodyPr/>
        <a:lstStyle/>
        <a:p>
          <a:endParaRPr lang="en-US"/>
        </a:p>
      </dgm:t>
    </dgm:pt>
    <dgm:pt modelId="{031F298C-A952-48B6-94C1-FCDE0A46739E}">
      <dgm:prSet custT="1"/>
      <dgm:spPr/>
      <dgm:t>
        <a:bodyPr/>
        <a:lstStyle/>
        <a:p>
          <a:r>
            <a:rPr lang="en-US" sz="1100">
              <a:solidFill>
                <a:schemeClr val="tx1">
                  <a:lumMod val="65000"/>
                  <a:lumOff val="35000"/>
                </a:schemeClr>
              </a:solidFill>
            </a:rPr>
            <a:t>Boundary updates submitted by this date will be reflected in next year’s BAS materials.  </a:t>
          </a:r>
        </a:p>
      </dgm:t>
    </dgm:pt>
    <dgm:pt modelId="{E3582F04-3F56-466B-A05D-785DFF1ABC32}" type="parTrans" cxnId="{41C11802-F643-48A0-980C-72F9602C72D0}">
      <dgm:prSet/>
      <dgm:spPr/>
      <dgm:t>
        <a:bodyPr/>
        <a:lstStyle/>
        <a:p>
          <a:endParaRPr lang="en-US"/>
        </a:p>
      </dgm:t>
    </dgm:pt>
    <dgm:pt modelId="{A49C32A3-4A2E-4973-9B81-B480BF6260A8}" type="sibTrans" cxnId="{41C11802-F643-48A0-980C-72F9602C72D0}">
      <dgm:prSet/>
      <dgm:spPr/>
      <dgm:t>
        <a:bodyPr/>
        <a:lstStyle/>
        <a:p>
          <a:endParaRPr lang="en-US"/>
        </a:p>
      </dgm:t>
    </dgm:pt>
    <dgm:pt modelId="{7A5D3400-AF5B-4297-8592-4C1EDB9D0973}" type="pres">
      <dgm:prSet presAssocID="{63085546-7C7C-4B3E-ABEB-2669F1A65FB2}" presName="root" presStyleCnt="0">
        <dgm:presLayoutVars>
          <dgm:chMax/>
          <dgm:chPref/>
          <dgm:animLvl val="lvl"/>
        </dgm:presLayoutVars>
      </dgm:prSet>
      <dgm:spPr/>
    </dgm:pt>
    <dgm:pt modelId="{BD204284-1F7C-4D58-BC79-8C2DEE7E9FAF}" type="pres">
      <dgm:prSet presAssocID="{63085546-7C7C-4B3E-ABEB-2669F1A65FB2}" presName="divider" presStyleLbl="fgAcc1" presStyleIdx="0" presStyleCnt="8" custSzY="427836" custScaleX="95602"/>
      <dgm:spPr>
        <a:prstGeom prst="homePlate">
          <a:avLst/>
        </a:prstGeom>
        <a:gradFill rotWithShape="0">
          <a:gsLst>
            <a:gs pos="0">
              <a:schemeClr val="bg1">
                <a:lumMod val="95000"/>
              </a:schemeClr>
            </a:gs>
            <a:gs pos="100000">
              <a:schemeClr val="bg1">
                <a:lumMod val="85000"/>
              </a:schemeClr>
            </a:gs>
          </a:gsLst>
          <a:lin ang="1200000" scaled="0"/>
        </a:gradFill>
        <a:ln w="12700" cap="flat" cmpd="sng" algn="ctr">
          <a:noFill/>
          <a:prstDash val="solid"/>
          <a:miter lim="800000"/>
          <a:tailEnd type="arrow" w="sm" len="sm"/>
        </a:ln>
        <a:effectLst/>
      </dgm:spPr>
    </dgm:pt>
    <dgm:pt modelId="{46A6B157-7198-41C4-9D25-C4F8885F1B6F}" type="pres">
      <dgm:prSet presAssocID="{63085546-7C7C-4B3E-ABEB-2669F1A65FB2}" presName="nodes" presStyleCnt="0">
        <dgm:presLayoutVars>
          <dgm:chMax/>
          <dgm:chPref/>
          <dgm:animLvl val="lvl"/>
        </dgm:presLayoutVars>
      </dgm:prSet>
      <dgm:spPr/>
    </dgm:pt>
    <dgm:pt modelId="{D28E8158-AC36-4DD7-8A85-0BD6465A1E87}" type="pres">
      <dgm:prSet presAssocID="{9DCEA5FC-4640-45AF-B712-7A4FD94AEF0D}" presName="composite" presStyleCnt="0"/>
      <dgm:spPr/>
    </dgm:pt>
    <dgm:pt modelId="{93B61E20-B156-41D2-AAF2-A54C39C3351A}" type="pres">
      <dgm:prSet presAssocID="{9DCEA5FC-4640-45AF-B712-7A4FD94AEF0D}" presName="ConnectorPoint" presStyleLbl="lnNode1" presStyleIdx="0"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4BAC89E-DEB4-478A-A3CA-0988C7AB57FF}" type="pres">
      <dgm:prSet presAssocID="{9DCEA5FC-4640-45AF-B712-7A4FD94AEF0D}" presName="DropPinPlaceHolder" presStyleCnt="0"/>
      <dgm:spPr/>
    </dgm:pt>
    <dgm:pt modelId="{4A21F7E3-2AE8-4395-864E-4D0228AEF09A}" type="pres">
      <dgm:prSet presAssocID="{9DCEA5FC-4640-45AF-B712-7A4FD94AEF0D}" presName="DropPin" presStyleLbl="alignNode1" presStyleIdx="0" presStyleCnt="7"/>
      <dgm:spPr>
        <a:solidFill>
          <a:schemeClr val="tx2"/>
        </a:solidFill>
        <a:ln>
          <a:noFill/>
        </a:ln>
      </dgm:spPr>
    </dgm:pt>
    <dgm:pt modelId="{EF0B9B2E-3826-4C39-838F-6B866B401C81}" type="pres">
      <dgm:prSet presAssocID="{9DCEA5FC-4640-45AF-B712-7A4FD94AEF0D}"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9480D1E4-4EF6-4A83-932C-D403ABDD67A0}" type="pres">
      <dgm:prSet presAssocID="{9DCEA5FC-4640-45AF-B712-7A4FD94AEF0D}" presName="L2TextContainer" presStyleLbl="revTx" presStyleIdx="0" presStyleCnt="14">
        <dgm:presLayoutVars>
          <dgm:bulletEnabled val="1"/>
        </dgm:presLayoutVars>
      </dgm:prSet>
      <dgm:spPr/>
    </dgm:pt>
    <dgm:pt modelId="{56195E31-7A55-4E7D-9021-A142E5B9B972}" type="pres">
      <dgm:prSet presAssocID="{9DCEA5FC-4640-45AF-B712-7A4FD94AEF0D}" presName="L1TextContainer" presStyleLbl="revTx" presStyleIdx="1" presStyleCnt="14">
        <dgm:presLayoutVars>
          <dgm:chMax val="1"/>
          <dgm:chPref val="1"/>
          <dgm:bulletEnabled val="1"/>
        </dgm:presLayoutVars>
      </dgm:prSet>
      <dgm:spPr/>
    </dgm:pt>
    <dgm:pt modelId="{0358557A-F030-4622-B298-8BE8912C5435}" type="pres">
      <dgm:prSet presAssocID="{9DCEA5FC-4640-45AF-B712-7A4FD94AEF0D}" presName="ConnectLine" presStyleLbl="sibTrans1D1" presStyleIdx="0" presStyleCnt="7"/>
      <dgm:spPr>
        <a:noFill/>
        <a:ln w="12700" cap="flat" cmpd="sng" algn="ctr">
          <a:solidFill>
            <a:schemeClr val="accent1">
              <a:hueOff val="0"/>
              <a:satOff val="0"/>
              <a:lumOff val="0"/>
              <a:alphaOff val="0"/>
            </a:schemeClr>
          </a:solidFill>
          <a:prstDash val="dash"/>
          <a:miter lim="800000"/>
        </a:ln>
        <a:effectLst/>
      </dgm:spPr>
    </dgm:pt>
    <dgm:pt modelId="{2AE9FD54-6729-4F2D-AB67-5B84A244F564}" type="pres">
      <dgm:prSet presAssocID="{9DCEA5FC-4640-45AF-B712-7A4FD94AEF0D}" presName="EmptyPlaceHolder" presStyleCnt="0"/>
      <dgm:spPr/>
    </dgm:pt>
    <dgm:pt modelId="{87E94325-757B-420C-B2DC-CEC3387FE721}" type="pres">
      <dgm:prSet presAssocID="{0A99745B-BB5C-49B3-A782-8DB57641F6C9}" presName="spaceBetweenRectangles" presStyleCnt="0"/>
      <dgm:spPr/>
    </dgm:pt>
    <dgm:pt modelId="{1A7A6736-B327-45BC-BC8F-28BAA9A2F557}" type="pres">
      <dgm:prSet presAssocID="{8A2F2BC5-92B0-4840-A160-E0218D6313BF}" presName="composite" presStyleCnt="0"/>
      <dgm:spPr/>
    </dgm:pt>
    <dgm:pt modelId="{EB3C736D-DC02-4B97-83F1-F68A48072839}" type="pres">
      <dgm:prSet presAssocID="{8A2F2BC5-92B0-4840-A160-E0218D6313BF}" presName="ConnectorPoint" presStyleLbl="lnNode1" presStyleIdx="1"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CCFC3FA-FFD1-4C75-AAE3-FDE8757286B8}" type="pres">
      <dgm:prSet presAssocID="{8A2F2BC5-92B0-4840-A160-E0218D6313BF}" presName="DropPinPlaceHolder" presStyleCnt="0"/>
      <dgm:spPr/>
    </dgm:pt>
    <dgm:pt modelId="{7772D7A6-86D7-41E7-ABC9-D2FA8E85CC8D}" type="pres">
      <dgm:prSet presAssocID="{8A2F2BC5-92B0-4840-A160-E0218D6313BF}" presName="DropPin" presStyleLbl="alignNode1" presStyleIdx="1" presStyleCnt="7"/>
      <dgm:spPr>
        <a:solidFill>
          <a:schemeClr val="tx2"/>
        </a:solidFill>
        <a:ln>
          <a:noFill/>
        </a:ln>
      </dgm:spPr>
    </dgm:pt>
    <dgm:pt modelId="{5FE19988-D576-437A-94C0-B992C38D5B21}" type="pres">
      <dgm:prSet presAssocID="{8A2F2BC5-92B0-4840-A160-E0218D6313BF}"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AC3BB9CF-05A1-4FD2-BF27-9A8B1334266C}" type="pres">
      <dgm:prSet presAssocID="{8A2F2BC5-92B0-4840-A160-E0218D6313BF}" presName="L2TextContainer" presStyleLbl="revTx" presStyleIdx="2" presStyleCnt="14">
        <dgm:presLayoutVars>
          <dgm:bulletEnabled val="1"/>
        </dgm:presLayoutVars>
      </dgm:prSet>
      <dgm:spPr/>
    </dgm:pt>
    <dgm:pt modelId="{09304BA7-AF28-4133-802F-A19A2C145F1E}" type="pres">
      <dgm:prSet presAssocID="{8A2F2BC5-92B0-4840-A160-E0218D6313BF}" presName="L1TextContainer" presStyleLbl="revTx" presStyleIdx="3" presStyleCnt="14">
        <dgm:presLayoutVars>
          <dgm:chMax val="1"/>
          <dgm:chPref val="1"/>
          <dgm:bulletEnabled val="1"/>
        </dgm:presLayoutVars>
      </dgm:prSet>
      <dgm:spPr/>
    </dgm:pt>
    <dgm:pt modelId="{D38848A3-4F36-4856-8D2C-EBB58633A4C7}" type="pres">
      <dgm:prSet presAssocID="{8A2F2BC5-92B0-4840-A160-E0218D6313BF}" presName="ConnectLine" presStyleLbl="sibTrans1D1" presStyleIdx="1" presStyleCnt="7"/>
      <dgm:spPr>
        <a:noFill/>
        <a:ln w="12700" cap="flat" cmpd="sng" algn="ctr">
          <a:solidFill>
            <a:schemeClr val="accent1">
              <a:hueOff val="0"/>
              <a:satOff val="0"/>
              <a:lumOff val="0"/>
              <a:alphaOff val="0"/>
            </a:schemeClr>
          </a:solidFill>
          <a:prstDash val="dash"/>
          <a:miter lim="800000"/>
        </a:ln>
        <a:effectLst/>
      </dgm:spPr>
    </dgm:pt>
    <dgm:pt modelId="{B95A48F1-49BA-4004-A748-97E993EDD90D}" type="pres">
      <dgm:prSet presAssocID="{8A2F2BC5-92B0-4840-A160-E0218D6313BF}" presName="EmptyPlaceHolder" presStyleCnt="0"/>
      <dgm:spPr/>
    </dgm:pt>
    <dgm:pt modelId="{9BEBEDF5-1F3A-4861-A96B-5795945EB4E6}" type="pres">
      <dgm:prSet presAssocID="{E7940085-1575-48E1-9C9D-776C7E29FFB1}" presName="spaceBetweenRectangles" presStyleCnt="0"/>
      <dgm:spPr/>
    </dgm:pt>
    <dgm:pt modelId="{229088AD-73AA-4F95-997B-9AE4AD42E483}" type="pres">
      <dgm:prSet presAssocID="{3F95C59C-F729-4808-941F-EAEB39BD0E5F}" presName="composite" presStyleCnt="0"/>
      <dgm:spPr/>
    </dgm:pt>
    <dgm:pt modelId="{B8633880-6A39-4232-A1F4-34CA814C41B0}" type="pres">
      <dgm:prSet presAssocID="{3F95C59C-F729-4808-941F-EAEB39BD0E5F}" presName="ConnectorPoint" presStyleLbl="lnNode1" presStyleIdx="2"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0478C83-C15A-4608-8DFD-74090CA2E541}" type="pres">
      <dgm:prSet presAssocID="{3F95C59C-F729-4808-941F-EAEB39BD0E5F}" presName="DropPinPlaceHolder" presStyleCnt="0"/>
      <dgm:spPr/>
    </dgm:pt>
    <dgm:pt modelId="{6C776071-6007-47F4-8917-CDB8919CC472}" type="pres">
      <dgm:prSet presAssocID="{3F95C59C-F729-4808-941F-EAEB39BD0E5F}" presName="DropPin" presStyleLbl="alignNode1" presStyleIdx="2" presStyleCnt="7"/>
      <dgm:spPr>
        <a:solidFill>
          <a:srgbClr val="C00000"/>
        </a:solidFill>
        <a:ln>
          <a:noFill/>
        </a:ln>
      </dgm:spPr>
    </dgm:pt>
    <dgm:pt modelId="{2A7A147C-3947-416E-ABCD-A2E35B3DDD53}" type="pres">
      <dgm:prSet presAssocID="{3F95C59C-F729-4808-941F-EAEB39BD0E5F}"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4FBF80C7-5E02-4AF6-9E71-D3FD35B741BA}" type="pres">
      <dgm:prSet presAssocID="{3F95C59C-F729-4808-941F-EAEB39BD0E5F}" presName="L2TextContainer" presStyleLbl="revTx" presStyleIdx="4" presStyleCnt="14">
        <dgm:presLayoutVars>
          <dgm:bulletEnabled val="1"/>
        </dgm:presLayoutVars>
      </dgm:prSet>
      <dgm:spPr/>
    </dgm:pt>
    <dgm:pt modelId="{7F462BF5-3A4F-4775-A261-B4D31DBC99AF}" type="pres">
      <dgm:prSet presAssocID="{3F95C59C-F729-4808-941F-EAEB39BD0E5F}" presName="L1TextContainer" presStyleLbl="revTx" presStyleIdx="5" presStyleCnt="14">
        <dgm:presLayoutVars>
          <dgm:chMax val="1"/>
          <dgm:chPref val="1"/>
          <dgm:bulletEnabled val="1"/>
        </dgm:presLayoutVars>
      </dgm:prSet>
      <dgm:spPr/>
    </dgm:pt>
    <dgm:pt modelId="{CB65F8ED-B057-4982-8693-CA558090467A}" type="pres">
      <dgm:prSet presAssocID="{3F95C59C-F729-4808-941F-EAEB39BD0E5F}" presName="ConnectLine" presStyleLbl="sibTrans1D1" presStyleIdx="2" presStyleCnt="7"/>
      <dgm:spPr>
        <a:noFill/>
        <a:ln w="12700" cap="flat" cmpd="sng" algn="ctr">
          <a:solidFill>
            <a:schemeClr val="accent1">
              <a:hueOff val="0"/>
              <a:satOff val="0"/>
              <a:lumOff val="0"/>
              <a:alphaOff val="0"/>
            </a:schemeClr>
          </a:solidFill>
          <a:prstDash val="dash"/>
          <a:miter lim="800000"/>
        </a:ln>
        <a:effectLst/>
      </dgm:spPr>
    </dgm:pt>
    <dgm:pt modelId="{22422B54-BC12-4A0E-9449-B505911743F4}" type="pres">
      <dgm:prSet presAssocID="{3F95C59C-F729-4808-941F-EAEB39BD0E5F}" presName="EmptyPlaceHolder" presStyleCnt="0"/>
      <dgm:spPr/>
    </dgm:pt>
    <dgm:pt modelId="{266D53DF-20E9-4F5A-8F18-B779E003E358}" type="pres">
      <dgm:prSet presAssocID="{B7BE5AC2-168A-4CF3-A70D-81F366645BF6}" presName="spaceBetweenRectangles" presStyleCnt="0"/>
      <dgm:spPr/>
    </dgm:pt>
    <dgm:pt modelId="{DF3495B5-FF35-4C92-9A26-2031422B9A42}" type="pres">
      <dgm:prSet presAssocID="{C7319851-A111-4B4A-AE05-59A128774997}" presName="composite" presStyleCnt="0"/>
      <dgm:spPr/>
    </dgm:pt>
    <dgm:pt modelId="{9602CF22-E66F-40BB-8169-50FDE5955627}" type="pres">
      <dgm:prSet presAssocID="{C7319851-A111-4B4A-AE05-59A128774997}" presName="ConnectorPoint" presStyleLbl="lnNode1" presStyleIdx="3"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A30AD05-E72D-48C1-BCF7-C728D11A2AC2}" type="pres">
      <dgm:prSet presAssocID="{C7319851-A111-4B4A-AE05-59A128774997}" presName="DropPinPlaceHolder" presStyleCnt="0"/>
      <dgm:spPr/>
    </dgm:pt>
    <dgm:pt modelId="{925D8936-A41F-42AF-B388-922619B76CC1}" type="pres">
      <dgm:prSet presAssocID="{C7319851-A111-4B4A-AE05-59A128774997}" presName="DropPin" presStyleLbl="alignNode1" presStyleIdx="3" presStyleCnt="7"/>
      <dgm:spPr>
        <a:solidFill>
          <a:schemeClr val="tx2"/>
        </a:solidFill>
        <a:ln>
          <a:noFill/>
        </a:ln>
      </dgm:spPr>
    </dgm:pt>
    <dgm:pt modelId="{2BABFF8A-F691-4D7A-B61F-D28B6E92EA34}" type="pres">
      <dgm:prSet presAssocID="{C7319851-A111-4B4A-AE05-59A12877499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3E0A377A-768C-4B67-9DD3-A0A2FFEBFF16}" type="pres">
      <dgm:prSet presAssocID="{C7319851-A111-4B4A-AE05-59A128774997}" presName="L2TextContainer" presStyleLbl="revTx" presStyleIdx="6" presStyleCnt="14">
        <dgm:presLayoutVars>
          <dgm:bulletEnabled val="1"/>
        </dgm:presLayoutVars>
      </dgm:prSet>
      <dgm:spPr/>
    </dgm:pt>
    <dgm:pt modelId="{43E26D03-8B40-47DB-8AD6-2FBA9D5F75BF}" type="pres">
      <dgm:prSet presAssocID="{C7319851-A111-4B4A-AE05-59A128774997}" presName="L1TextContainer" presStyleLbl="revTx" presStyleIdx="7" presStyleCnt="14">
        <dgm:presLayoutVars>
          <dgm:chMax val="1"/>
          <dgm:chPref val="1"/>
          <dgm:bulletEnabled val="1"/>
        </dgm:presLayoutVars>
      </dgm:prSet>
      <dgm:spPr/>
    </dgm:pt>
    <dgm:pt modelId="{F3E6C85B-A183-469B-93A0-F4B34336E9E8}" type="pres">
      <dgm:prSet presAssocID="{C7319851-A111-4B4A-AE05-59A128774997}" presName="ConnectLine" presStyleLbl="sibTrans1D1" presStyleIdx="3" presStyleCnt="7"/>
      <dgm:spPr>
        <a:noFill/>
        <a:ln w="12700" cap="flat" cmpd="sng" algn="ctr">
          <a:solidFill>
            <a:schemeClr val="accent1">
              <a:hueOff val="0"/>
              <a:satOff val="0"/>
              <a:lumOff val="0"/>
              <a:alphaOff val="0"/>
            </a:schemeClr>
          </a:solidFill>
          <a:prstDash val="dash"/>
          <a:miter lim="800000"/>
        </a:ln>
        <a:effectLst/>
      </dgm:spPr>
    </dgm:pt>
    <dgm:pt modelId="{62F1368E-C137-467E-A65C-3FD4FAB19674}" type="pres">
      <dgm:prSet presAssocID="{C7319851-A111-4B4A-AE05-59A128774997}" presName="EmptyPlaceHolder" presStyleCnt="0"/>
      <dgm:spPr/>
    </dgm:pt>
    <dgm:pt modelId="{F6DD4786-D9D0-47B9-B758-572C067717D9}" type="pres">
      <dgm:prSet presAssocID="{C545D64C-C5CF-4C96-9967-220648126E1C}" presName="spaceBetweenRectangles" presStyleCnt="0"/>
      <dgm:spPr/>
    </dgm:pt>
    <dgm:pt modelId="{63848360-EA53-4D11-AC44-4F6EB9A3CF61}" type="pres">
      <dgm:prSet presAssocID="{F65B4CEA-7459-4B37-9187-77F018328142}" presName="composite" presStyleCnt="0"/>
      <dgm:spPr/>
    </dgm:pt>
    <dgm:pt modelId="{194FB4CB-A352-46E0-B222-1301D905BB10}" type="pres">
      <dgm:prSet presAssocID="{F65B4CEA-7459-4B37-9187-77F018328142}" presName="ConnectorPoint" presStyleLbl="lnNode1" presStyleIdx="4"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9069058-6FA2-4871-A646-51FB1F6F97A7}" type="pres">
      <dgm:prSet presAssocID="{F65B4CEA-7459-4B37-9187-77F018328142}" presName="DropPinPlaceHolder" presStyleCnt="0"/>
      <dgm:spPr/>
    </dgm:pt>
    <dgm:pt modelId="{17A88A6B-E8CE-42DD-A1C6-3292ACC4B696}" type="pres">
      <dgm:prSet presAssocID="{F65B4CEA-7459-4B37-9187-77F018328142}" presName="DropPin" presStyleLbl="alignNode1" presStyleIdx="4" presStyleCnt="7"/>
      <dgm:spPr>
        <a:ln>
          <a:noFill/>
        </a:ln>
      </dgm:spPr>
    </dgm:pt>
    <dgm:pt modelId="{2466FB96-5869-4F41-A392-587F77E7F073}" type="pres">
      <dgm:prSet presAssocID="{F65B4CEA-7459-4B37-9187-77F018328142}"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1AF96192-5B5B-484D-B08F-0ADBD045C2A5}" type="pres">
      <dgm:prSet presAssocID="{F65B4CEA-7459-4B37-9187-77F018328142}" presName="L2TextContainer" presStyleLbl="revTx" presStyleIdx="8" presStyleCnt="14">
        <dgm:presLayoutVars>
          <dgm:bulletEnabled val="1"/>
        </dgm:presLayoutVars>
      </dgm:prSet>
      <dgm:spPr/>
    </dgm:pt>
    <dgm:pt modelId="{17A53CF4-D863-42CB-B945-D1BB2AFD30CC}" type="pres">
      <dgm:prSet presAssocID="{F65B4CEA-7459-4B37-9187-77F018328142}" presName="L1TextContainer" presStyleLbl="revTx" presStyleIdx="9" presStyleCnt="14">
        <dgm:presLayoutVars>
          <dgm:chMax val="1"/>
          <dgm:chPref val="1"/>
          <dgm:bulletEnabled val="1"/>
        </dgm:presLayoutVars>
      </dgm:prSet>
      <dgm:spPr/>
    </dgm:pt>
    <dgm:pt modelId="{E54533D1-9314-4999-A912-5E934BD2D0DC}" type="pres">
      <dgm:prSet presAssocID="{F65B4CEA-7459-4B37-9187-77F018328142}" presName="ConnectLine" presStyleLbl="sibTrans1D1" presStyleIdx="4" presStyleCnt="7"/>
      <dgm:spPr>
        <a:noFill/>
        <a:ln w="12700" cap="flat" cmpd="sng" algn="ctr">
          <a:solidFill>
            <a:schemeClr val="accent1">
              <a:hueOff val="0"/>
              <a:satOff val="0"/>
              <a:lumOff val="0"/>
              <a:alphaOff val="0"/>
            </a:schemeClr>
          </a:solidFill>
          <a:prstDash val="dash"/>
          <a:miter lim="800000"/>
        </a:ln>
        <a:effectLst/>
      </dgm:spPr>
    </dgm:pt>
    <dgm:pt modelId="{CC4F5C11-5021-49C9-9BDB-B88FFBB32006}" type="pres">
      <dgm:prSet presAssocID="{F65B4CEA-7459-4B37-9187-77F018328142}" presName="EmptyPlaceHolder" presStyleCnt="0"/>
      <dgm:spPr/>
    </dgm:pt>
    <dgm:pt modelId="{4CEFF9DD-5B06-42D5-9B0B-ED72BEAE3809}" type="pres">
      <dgm:prSet presAssocID="{AA489FE5-EEBF-4158-8AB1-E3BD7F1D9C02}" presName="spaceBetweenRectangles" presStyleCnt="0"/>
      <dgm:spPr/>
    </dgm:pt>
    <dgm:pt modelId="{B9A9F640-3377-42BF-8AEC-6962DB9744D7}" type="pres">
      <dgm:prSet presAssocID="{2F0BA785-4B75-4AF0-B32D-406DEEF0C1F8}" presName="composite" presStyleCnt="0"/>
      <dgm:spPr/>
    </dgm:pt>
    <dgm:pt modelId="{AC230E79-E7DC-4F69-B934-3E0BCF5D7B1B}" type="pres">
      <dgm:prSet presAssocID="{2F0BA785-4B75-4AF0-B32D-406DEEF0C1F8}" presName="ConnectorPoint" presStyleLbl="lnNode1" presStyleIdx="5"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B2FCEDE-2BE9-4213-9615-0C7F8F72BCE6}" type="pres">
      <dgm:prSet presAssocID="{2F0BA785-4B75-4AF0-B32D-406DEEF0C1F8}" presName="DropPinPlaceHolder" presStyleCnt="0"/>
      <dgm:spPr/>
    </dgm:pt>
    <dgm:pt modelId="{0E9448AA-953E-478D-9210-A3E427ECAB19}" type="pres">
      <dgm:prSet presAssocID="{2F0BA785-4B75-4AF0-B32D-406DEEF0C1F8}" presName="DropPin" presStyleLbl="alignNode1" presStyleIdx="5" presStyleCnt="7"/>
      <dgm:spPr>
        <a:solidFill>
          <a:srgbClr val="C00000"/>
        </a:solidFill>
        <a:ln>
          <a:noFill/>
        </a:ln>
      </dgm:spPr>
    </dgm:pt>
    <dgm:pt modelId="{DD77E8FF-5A08-4A12-8946-01DEB28C53A8}" type="pres">
      <dgm:prSet presAssocID="{2F0BA785-4B75-4AF0-B32D-406DEEF0C1F8}"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8A920DC1-FDA6-439A-B869-BF3433D6341D}" type="pres">
      <dgm:prSet presAssocID="{2F0BA785-4B75-4AF0-B32D-406DEEF0C1F8}" presName="L2TextContainer" presStyleLbl="revTx" presStyleIdx="10" presStyleCnt="14">
        <dgm:presLayoutVars>
          <dgm:bulletEnabled val="1"/>
        </dgm:presLayoutVars>
      </dgm:prSet>
      <dgm:spPr/>
    </dgm:pt>
    <dgm:pt modelId="{F304243E-8AF0-475E-A16D-B475A9EDED4E}" type="pres">
      <dgm:prSet presAssocID="{2F0BA785-4B75-4AF0-B32D-406DEEF0C1F8}" presName="L1TextContainer" presStyleLbl="revTx" presStyleIdx="11" presStyleCnt="14">
        <dgm:presLayoutVars>
          <dgm:chMax val="1"/>
          <dgm:chPref val="1"/>
          <dgm:bulletEnabled val="1"/>
        </dgm:presLayoutVars>
      </dgm:prSet>
      <dgm:spPr/>
    </dgm:pt>
    <dgm:pt modelId="{8AC152BB-B87A-4B80-918F-19BE10A675D9}" type="pres">
      <dgm:prSet presAssocID="{2F0BA785-4B75-4AF0-B32D-406DEEF0C1F8}" presName="ConnectLine" presStyleLbl="sibTrans1D1" presStyleIdx="5" presStyleCnt="7"/>
      <dgm:spPr>
        <a:noFill/>
        <a:ln w="12700" cap="flat" cmpd="sng" algn="ctr">
          <a:solidFill>
            <a:schemeClr val="accent1">
              <a:hueOff val="0"/>
              <a:satOff val="0"/>
              <a:lumOff val="0"/>
              <a:alphaOff val="0"/>
            </a:schemeClr>
          </a:solidFill>
          <a:prstDash val="dash"/>
          <a:miter lim="800000"/>
        </a:ln>
        <a:effectLst/>
      </dgm:spPr>
    </dgm:pt>
    <dgm:pt modelId="{EF6E8E93-4882-4A69-A579-97BCDF57403E}" type="pres">
      <dgm:prSet presAssocID="{2F0BA785-4B75-4AF0-B32D-406DEEF0C1F8}" presName="EmptyPlaceHolder" presStyleCnt="0"/>
      <dgm:spPr/>
    </dgm:pt>
    <dgm:pt modelId="{F97F8E8A-4D9D-40C6-A657-77CF73FF4261}" type="pres">
      <dgm:prSet presAssocID="{96DA475B-F0E0-41B5-A637-8620D408D31A}" presName="spaceBetweenRectangles" presStyleCnt="0"/>
      <dgm:spPr/>
    </dgm:pt>
    <dgm:pt modelId="{6BEE4D65-6513-4A77-B4CE-6BD3E0C3E1E9}" type="pres">
      <dgm:prSet presAssocID="{EB6D78C2-193C-40EA-ADB5-CF9A194DE7BD}" presName="composite" presStyleCnt="0"/>
      <dgm:spPr/>
    </dgm:pt>
    <dgm:pt modelId="{3A571EF6-DC40-4E80-AD5F-DA7078791D3D}" type="pres">
      <dgm:prSet presAssocID="{EB6D78C2-193C-40EA-ADB5-CF9A194DE7BD}" presName="ConnectorPoint" presStyleLbl="lnNode1" presStyleIdx="6"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C5CCFF7-C508-4AC9-ABCF-AFE67EA6747C}" type="pres">
      <dgm:prSet presAssocID="{EB6D78C2-193C-40EA-ADB5-CF9A194DE7BD}" presName="DropPinPlaceHolder" presStyleCnt="0"/>
      <dgm:spPr/>
    </dgm:pt>
    <dgm:pt modelId="{DA5D5283-6BFF-4AED-9B28-4074DE534BC1}" type="pres">
      <dgm:prSet presAssocID="{EB6D78C2-193C-40EA-ADB5-CF9A194DE7BD}" presName="DropPin" presStyleLbl="alignNode1" presStyleIdx="6" presStyleCnt="7"/>
      <dgm:spPr>
        <a:solidFill>
          <a:schemeClr val="accent2"/>
        </a:solidFill>
        <a:ln>
          <a:noFill/>
        </a:ln>
      </dgm:spPr>
    </dgm:pt>
    <dgm:pt modelId="{DDC060E0-53D8-4036-A68B-5B00BEFD1764}" type="pres">
      <dgm:prSet presAssocID="{EB6D78C2-193C-40EA-ADB5-CF9A194DE7BD}"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0896F755-B200-4626-B955-CAA32922FB65}" type="pres">
      <dgm:prSet presAssocID="{EB6D78C2-193C-40EA-ADB5-CF9A194DE7BD}" presName="L2TextContainer" presStyleLbl="revTx" presStyleIdx="12" presStyleCnt="14">
        <dgm:presLayoutVars>
          <dgm:bulletEnabled val="1"/>
        </dgm:presLayoutVars>
      </dgm:prSet>
      <dgm:spPr/>
    </dgm:pt>
    <dgm:pt modelId="{B59CF03D-1A35-4114-9AED-E4AA01AA6243}" type="pres">
      <dgm:prSet presAssocID="{EB6D78C2-193C-40EA-ADB5-CF9A194DE7BD}" presName="L1TextContainer" presStyleLbl="revTx" presStyleIdx="13" presStyleCnt="14">
        <dgm:presLayoutVars>
          <dgm:chMax val="1"/>
          <dgm:chPref val="1"/>
          <dgm:bulletEnabled val="1"/>
        </dgm:presLayoutVars>
      </dgm:prSet>
      <dgm:spPr/>
    </dgm:pt>
    <dgm:pt modelId="{906F55DC-BA72-45AA-A363-78DCC75127FE}" type="pres">
      <dgm:prSet presAssocID="{EB6D78C2-193C-40EA-ADB5-CF9A194DE7BD}" presName="ConnectLine" presStyleLbl="sibTrans1D1" presStyleIdx="6" presStyleCnt="7"/>
      <dgm:spPr>
        <a:noFill/>
        <a:ln w="12700" cap="flat" cmpd="sng" algn="ctr">
          <a:solidFill>
            <a:schemeClr val="accent1">
              <a:hueOff val="0"/>
              <a:satOff val="0"/>
              <a:lumOff val="0"/>
              <a:alphaOff val="0"/>
            </a:schemeClr>
          </a:solidFill>
          <a:prstDash val="dash"/>
          <a:miter lim="800000"/>
        </a:ln>
        <a:effectLst/>
      </dgm:spPr>
    </dgm:pt>
    <dgm:pt modelId="{BF54AB54-05D4-454F-B866-A81F35692219}" type="pres">
      <dgm:prSet presAssocID="{EB6D78C2-193C-40EA-ADB5-CF9A194DE7BD}" presName="EmptyPlaceHolder" presStyleCnt="0"/>
      <dgm:spPr/>
    </dgm:pt>
  </dgm:ptLst>
  <dgm:cxnLst>
    <dgm:cxn modelId="{41C11802-F643-48A0-980C-72F9602C72D0}" srcId="{2F0BA785-4B75-4AF0-B32D-406DEEF0C1F8}" destId="{031F298C-A952-48B6-94C1-FCDE0A46739E}" srcOrd="0" destOrd="0" parTransId="{E3582F04-3F56-466B-A05D-785DFF1ABC32}" sibTransId="{A49C32A3-4A2E-4973-9B81-B480BF6260A8}"/>
    <dgm:cxn modelId="{17B12C05-BB57-4EF6-97C6-D448CC1B205B}" srcId="{F65B4CEA-7459-4B37-9187-77F018328142}" destId="{2D25931A-ABB7-4558-8678-BF2DE9400D65}" srcOrd="0" destOrd="0" parTransId="{DB9AFDFD-95C3-4E72-8B4B-E79E23A50634}" sibTransId="{228C7F0E-BA00-4F52-8DDA-9D147A5C692F}"/>
    <dgm:cxn modelId="{2ADA140C-D058-49E3-B340-249DD8FE7130}" type="presOf" srcId="{F65B4CEA-7459-4B37-9187-77F018328142}" destId="{17A53CF4-D863-42CB-B945-D1BB2AFD30CC}" srcOrd="0" destOrd="0" presId="urn:microsoft.com/office/officeart/2017/3/layout/DropPinTimeline"/>
    <dgm:cxn modelId="{3A853F0D-8D30-4AE5-8917-922CA084AC90}" type="presOf" srcId="{3F95C59C-F729-4808-941F-EAEB39BD0E5F}" destId="{7F462BF5-3A4F-4775-A261-B4D31DBC99AF}" srcOrd="0" destOrd="0" presId="urn:microsoft.com/office/officeart/2017/3/layout/DropPinTimeline"/>
    <dgm:cxn modelId="{3CA59211-3E62-408B-B92A-F3645D23655F}" srcId="{63085546-7C7C-4B3E-ABEB-2669F1A65FB2}" destId="{EB6D78C2-193C-40EA-ADB5-CF9A194DE7BD}" srcOrd="6" destOrd="0" parTransId="{D6F108B0-761A-402D-96E4-DBC6A80A36EC}" sibTransId="{353F1C3B-E55A-46EA-93C5-DC3A7ADD6A08}"/>
    <dgm:cxn modelId="{61804F16-49B7-452D-940A-D48A6B64701E}" type="presOf" srcId="{C7319851-A111-4B4A-AE05-59A128774997}" destId="{43E26D03-8B40-47DB-8AD6-2FBA9D5F75BF}" srcOrd="0" destOrd="0" presId="urn:microsoft.com/office/officeart/2017/3/layout/DropPinTimeline"/>
    <dgm:cxn modelId="{12300818-AA77-4039-9BC6-AF3AA2199B28}" srcId="{C7319851-A111-4B4A-AE05-59A128774997}" destId="{9EC1B2A7-27F0-452A-9DD0-CA0A39A229D2}" srcOrd="0" destOrd="0" parTransId="{AA9FF1D9-BF79-4572-9650-AADA4CCFBBFF}" sibTransId="{CD4FA040-DE89-44AF-9E17-9F6C412C62EE}"/>
    <dgm:cxn modelId="{78B99418-5FCB-4393-9478-D377B620EB32}" srcId="{9DCEA5FC-4640-45AF-B712-7A4FD94AEF0D}" destId="{3434CA52-1735-4D13-B39F-8F385AAC2271}" srcOrd="0" destOrd="0" parTransId="{4FDE7083-929B-4A50-8D2A-2EBC32A0CBD7}" sibTransId="{27B275C3-44D9-4123-B49A-E99268F7FDAC}"/>
    <dgm:cxn modelId="{D2F68E23-90BC-49B0-B1AE-8C55815CD6AD}" type="presOf" srcId="{7B3EAAE0-5153-4E4C-96CA-4469693AF6BF}" destId="{0896F755-B200-4626-B955-CAA32922FB65}" srcOrd="0" destOrd="0" presId="urn:microsoft.com/office/officeart/2017/3/layout/DropPinTimeline"/>
    <dgm:cxn modelId="{CDFDF224-79C8-492F-9FFF-3C20EE7E21DF}" type="presOf" srcId="{8A2F2BC5-92B0-4840-A160-E0218D6313BF}" destId="{09304BA7-AF28-4133-802F-A19A2C145F1E}" srcOrd="0" destOrd="0" presId="urn:microsoft.com/office/officeart/2017/3/layout/DropPinTimeline"/>
    <dgm:cxn modelId="{1CA5262D-4A5D-42FD-86BF-7E68E8A1D750}" type="presOf" srcId="{2F0BA785-4B75-4AF0-B32D-406DEEF0C1F8}" destId="{F304243E-8AF0-475E-A16D-B475A9EDED4E}" srcOrd="0" destOrd="0" presId="urn:microsoft.com/office/officeart/2017/3/layout/DropPinTimeline"/>
    <dgm:cxn modelId="{74626A62-0749-44AA-BDAD-F73CBF28EF6B}" srcId="{EB6D78C2-193C-40EA-ADB5-CF9A194DE7BD}" destId="{7B3EAAE0-5153-4E4C-96CA-4469693AF6BF}" srcOrd="0" destOrd="0" parTransId="{4C098A10-D291-4F73-9282-FD25E84B01E1}" sibTransId="{24409450-FA11-4A92-B5EA-95DE49942297}"/>
    <dgm:cxn modelId="{DBD99269-D7F7-4B47-B17B-A5AE402751D9}" srcId="{63085546-7C7C-4B3E-ABEB-2669F1A65FB2}" destId="{9DCEA5FC-4640-45AF-B712-7A4FD94AEF0D}" srcOrd="0" destOrd="0" parTransId="{929A5FD9-0612-4B79-9B59-C3C36D34A069}" sibTransId="{0A99745B-BB5C-49B3-A782-8DB57641F6C9}"/>
    <dgm:cxn modelId="{5B97FA50-83F7-4762-BD6D-DEF1255C95E1}" srcId="{63085546-7C7C-4B3E-ABEB-2669F1A65FB2}" destId="{2F0BA785-4B75-4AF0-B32D-406DEEF0C1F8}" srcOrd="5" destOrd="0" parTransId="{F9E5708A-C2A7-4B93-92EC-29449942DF7C}" sibTransId="{96DA475B-F0E0-41B5-A637-8620D408D31A}"/>
    <dgm:cxn modelId="{EAD0BA85-6684-499E-9771-4ED7FF663C6A}" srcId="{3F95C59C-F729-4808-941F-EAEB39BD0E5F}" destId="{9E20BCDD-9970-4C13-8896-50A3D19FC5C1}" srcOrd="0" destOrd="0" parTransId="{D32BA19C-8BFC-4F85-944F-82CF744C78AB}" sibTransId="{A6B61F0C-FABA-4D09-A0FD-9059301ECFBA}"/>
    <dgm:cxn modelId="{18474C8A-0672-4122-BDCD-1494CB89AF4E}" type="presOf" srcId="{9E20BCDD-9970-4C13-8896-50A3D19FC5C1}" destId="{4FBF80C7-5E02-4AF6-9E71-D3FD35B741BA}" srcOrd="0" destOrd="0" presId="urn:microsoft.com/office/officeart/2017/3/layout/DropPinTimeline"/>
    <dgm:cxn modelId="{247DE591-0579-4FF5-9C62-940C4F67096B}" type="presOf" srcId="{63085546-7C7C-4B3E-ABEB-2669F1A65FB2}" destId="{7A5D3400-AF5B-4297-8592-4C1EDB9D0973}" srcOrd="0" destOrd="0" presId="urn:microsoft.com/office/officeart/2017/3/layout/DropPinTimeline"/>
    <dgm:cxn modelId="{26CB8C9A-8755-4C2F-9B7C-D2E3C69D6D9E}" srcId="{63085546-7C7C-4B3E-ABEB-2669F1A65FB2}" destId="{C7319851-A111-4B4A-AE05-59A128774997}" srcOrd="3" destOrd="0" parTransId="{8EDD3378-5267-4295-B603-DFB618A48360}" sibTransId="{C545D64C-C5CF-4C96-9967-220648126E1C}"/>
    <dgm:cxn modelId="{E36A64AE-12A0-4822-A2DC-1693685AE196}" type="presOf" srcId="{EB6D78C2-193C-40EA-ADB5-CF9A194DE7BD}" destId="{B59CF03D-1A35-4114-9AED-E4AA01AA6243}" srcOrd="0" destOrd="0" presId="urn:microsoft.com/office/officeart/2017/3/layout/DropPinTimeline"/>
    <dgm:cxn modelId="{BFB4ACBF-CC06-401A-A873-FF00318EC094}" srcId="{63085546-7C7C-4B3E-ABEB-2669F1A65FB2}" destId="{8A2F2BC5-92B0-4840-A160-E0218D6313BF}" srcOrd="1" destOrd="0" parTransId="{FF5BCCD1-3800-43D9-9F59-6303BBDFF828}" sibTransId="{E7940085-1575-48E1-9C9D-776C7E29FFB1}"/>
    <dgm:cxn modelId="{24A7F1C1-A834-4F0F-B696-6D9D551324E6}" type="presOf" srcId="{2D25931A-ABB7-4558-8678-BF2DE9400D65}" destId="{1AF96192-5B5B-484D-B08F-0ADBD045C2A5}" srcOrd="0" destOrd="0" presId="urn:microsoft.com/office/officeart/2017/3/layout/DropPinTimeline"/>
    <dgm:cxn modelId="{126E46C6-1C4D-4770-9ECE-BAE0B60EC79D}" type="presOf" srcId="{031F298C-A952-48B6-94C1-FCDE0A46739E}" destId="{8A920DC1-FDA6-439A-B869-BF3433D6341D}" srcOrd="0" destOrd="0" presId="urn:microsoft.com/office/officeart/2017/3/layout/DropPinTimeline"/>
    <dgm:cxn modelId="{259973C6-DAC7-4A8A-909D-3146480D3081}" type="presOf" srcId="{9EC1B2A7-27F0-452A-9DD0-CA0A39A229D2}" destId="{3E0A377A-768C-4B67-9DD3-A0A2FFEBFF16}" srcOrd="0" destOrd="0" presId="urn:microsoft.com/office/officeart/2017/3/layout/DropPinTimeline"/>
    <dgm:cxn modelId="{C37679C8-6904-4237-9BD2-F620AA2636E8}" srcId="{8A2F2BC5-92B0-4840-A160-E0218D6313BF}" destId="{BE1865A8-C432-42B4-9F9C-F4CC775A0AA3}" srcOrd="0" destOrd="0" parTransId="{5670F038-709F-4A9A-945C-AD20EBE90DA9}" sibTransId="{A101BC47-72DE-418E-AE82-33ECF7E7EB0E}"/>
    <dgm:cxn modelId="{CB7322CC-15FB-4561-8E54-F3573BD34B70}" srcId="{63085546-7C7C-4B3E-ABEB-2669F1A65FB2}" destId="{3F95C59C-F729-4808-941F-EAEB39BD0E5F}" srcOrd="2" destOrd="0" parTransId="{89BB7D44-10B4-4A89-A43B-BFB806E38D7C}" sibTransId="{B7BE5AC2-168A-4CF3-A70D-81F366645BF6}"/>
    <dgm:cxn modelId="{98A616D1-6EBC-457B-8E43-42864838B572}" type="presOf" srcId="{3434CA52-1735-4D13-B39F-8F385AAC2271}" destId="{9480D1E4-4EF6-4A83-932C-D403ABDD67A0}" srcOrd="0" destOrd="0" presId="urn:microsoft.com/office/officeart/2017/3/layout/DropPinTimeline"/>
    <dgm:cxn modelId="{662BBFD3-4394-4309-A8D7-5B351F68B851}" srcId="{63085546-7C7C-4B3E-ABEB-2669F1A65FB2}" destId="{F65B4CEA-7459-4B37-9187-77F018328142}" srcOrd="4" destOrd="0" parTransId="{8AB5177A-4BD4-4CE1-90A0-DE3547991026}" sibTransId="{AA489FE5-EEBF-4158-8AB1-E3BD7F1D9C02}"/>
    <dgm:cxn modelId="{4686D2D4-0320-46D4-B5E2-60603C80074C}" type="presOf" srcId="{9DCEA5FC-4640-45AF-B712-7A4FD94AEF0D}" destId="{56195E31-7A55-4E7D-9021-A142E5B9B972}" srcOrd="0" destOrd="0" presId="urn:microsoft.com/office/officeart/2017/3/layout/DropPinTimeline"/>
    <dgm:cxn modelId="{CCC4C1FE-9649-4D26-A58A-3C9E3182D323}" type="presOf" srcId="{BE1865A8-C432-42B4-9F9C-F4CC775A0AA3}" destId="{AC3BB9CF-05A1-4FD2-BF27-9A8B1334266C}" srcOrd="0" destOrd="0" presId="urn:microsoft.com/office/officeart/2017/3/layout/DropPinTimeline"/>
    <dgm:cxn modelId="{DA6A51DB-6C18-400B-9DA5-E8330852483B}" type="presParOf" srcId="{7A5D3400-AF5B-4297-8592-4C1EDB9D0973}" destId="{BD204284-1F7C-4D58-BC79-8C2DEE7E9FAF}" srcOrd="0" destOrd="0" presId="urn:microsoft.com/office/officeart/2017/3/layout/DropPinTimeline"/>
    <dgm:cxn modelId="{B682209A-D180-4D3D-A7FE-3FF4623AAAC8}" type="presParOf" srcId="{7A5D3400-AF5B-4297-8592-4C1EDB9D0973}" destId="{46A6B157-7198-41C4-9D25-C4F8885F1B6F}" srcOrd="1" destOrd="0" presId="urn:microsoft.com/office/officeart/2017/3/layout/DropPinTimeline"/>
    <dgm:cxn modelId="{164049F2-5476-4A5E-A150-384EB7543051}" type="presParOf" srcId="{46A6B157-7198-41C4-9D25-C4F8885F1B6F}" destId="{D28E8158-AC36-4DD7-8A85-0BD6465A1E87}" srcOrd="0" destOrd="0" presId="urn:microsoft.com/office/officeart/2017/3/layout/DropPinTimeline"/>
    <dgm:cxn modelId="{5A279982-746D-47DD-9BE2-FB7C6BBDF683}" type="presParOf" srcId="{D28E8158-AC36-4DD7-8A85-0BD6465A1E87}" destId="{93B61E20-B156-41D2-AAF2-A54C39C3351A}" srcOrd="0" destOrd="0" presId="urn:microsoft.com/office/officeart/2017/3/layout/DropPinTimeline"/>
    <dgm:cxn modelId="{903BB14F-21FF-4E3A-97A6-630B7A7A99BF}" type="presParOf" srcId="{D28E8158-AC36-4DD7-8A85-0BD6465A1E87}" destId="{64BAC89E-DEB4-478A-A3CA-0988C7AB57FF}" srcOrd="1" destOrd="0" presId="urn:microsoft.com/office/officeart/2017/3/layout/DropPinTimeline"/>
    <dgm:cxn modelId="{5D28F73F-1D26-4146-AD36-23414D55EA69}" type="presParOf" srcId="{64BAC89E-DEB4-478A-A3CA-0988C7AB57FF}" destId="{4A21F7E3-2AE8-4395-864E-4D0228AEF09A}" srcOrd="0" destOrd="0" presId="urn:microsoft.com/office/officeart/2017/3/layout/DropPinTimeline"/>
    <dgm:cxn modelId="{DE5604A7-664E-41EC-9117-25B6E26763F0}" type="presParOf" srcId="{64BAC89E-DEB4-478A-A3CA-0988C7AB57FF}" destId="{EF0B9B2E-3826-4C39-838F-6B866B401C81}" srcOrd="1" destOrd="0" presId="urn:microsoft.com/office/officeart/2017/3/layout/DropPinTimeline"/>
    <dgm:cxn modelId="{E054D305-5ED3-4EAA-B68B-FBDCE0F08BBA}" type="presParOf" srcId="{D28E8158-AC36-4DD7-8A85-0BD6465A1E87}" destId="{9480D1E4-4EF6-4A83-932C-D403ABDD67A0}" srcOrd="2" destOrd="0" presId="urn:microsoft.com/office/officeart/2017/3/layout/DropPinTimeline"/>
    <dgm:cxn modelId="{5882CCD6-BEAF-4F54-9EA7-AC4CE71C8E18}" type="presParOf" srcId="{D28E8158-AC36-4DD7-8A85-0BD6465A1E87}" destId="{56195E31-7A55-4E7D-9021-A142E5B9B972}" srcOrd="3" destOrd="0" presId="urn:microsoft.com/office/officeart/2017/3/layout/DropPinTimeline"/>
    <dgm:cxn modelId="{D6B4BDF4-015A-472E-93B4-E4B78093A3DD}" type="presParOf" srcId="{D28E8158-AC36-4DD7-8A85-0BD6465A1E87}" destId="{0358557A-F030-4622-B298-8BE8912C5435}" srcOrd="4" destOrd="0" presId="urn:microsoft.com/office/officeart/2017/3/layout/DropPinTimeline"/>
    <dgm:cxn modelId="{A10A5195-ACA5-48BA-8100-50DDA66AD06A}" type="presParOf" srcId="{D28E8158-AC36-4DD7-8A85-0BD6465A1E87}" destId="{2AE9FD54-6729-4F2D-AB67-5B84A244F564}" srcOrd="5" destOrd="0" presId="urn:microsoft.com/office/officeart/2017/3/layout/DropPinTimeline"/>
    <dgm:cxn modelId="{77D30B63-417F-44C1-9A1E-EC37A6B56702}" type="presParOf" srcId="{46A6B157-7198-41C4-9D25-C4F8885F1B6F}" destId="{87E94325-757B-420C-B2DC-CEC3387FE721}" srcOrd="1" destOrd="0" presId="urn:microsoft.com/office/officeart/2017/3/layout/DropPinTimeline"/>
    <dgm:cxn modelId="{F0FC1AA4-5E26-4757-A34A-EB0DA37D56F0}" type="presParOf" srcId="{46A6B157-7198-41C4-9D25-C4F8885F1B6F}" destId="{1A7A6736-B327-45BC-BC8F-28BAA9A2F557}" srcOrd="2" destOrd="0" presId="urn:microsoft.com/office/officeart/2017/3/layout/DropPinTimeline"/>
    <dgm:cxn modelId="{3BCAC4B3-B658-4B37-8180-A0709F5E482A}" type="presParOf" srcId="{1A7A6736-B327-45BC-BC8F-28BAA9A2F557}" destId="{EB3C736D-DC02-4B97-83F1-F68A48072839}" srcOrd="0" destOrd="0" presId="urn:microsoft.com/office/officeart/2017/3/layout/DropPinTimeline"/>
    <dgm:cxn modelId="{F63C3866-479E-4A09-AEA2-2AE44A32BCA9}" type="presParOf" srcId="{1A7A6736-B327-45BC-BC8F-28BAA9A2F557}" destId="{ACCFC3FA-FFD1-4C75-AAE3-FDE8757286B8}" srcOrd="1" destOrd="0" presId="urn:microsoft.com/office/officeart/2017/3/layout/DropPinTimeline"/>
    <dgm:cxn modelId="{D351CD6A-14DA-4B1A-9443-F9A66D0892BF}" type="presParOf" srcId="{ACCFC3FA-FFD1-4C75-AAE3-FDE8757286B8}" destId="{7772D7A6-86D7-41E7-ABC9-D2FA8E85CC8D}" srcOrd="0" destOrd="0" presId="urn:microsoft.com/office/officeart/2017/3/layout/DropPinTimeline"/>
    <dgm:cxn modelId="{AE4C0401-4B98-4C7A-B12A-43CE50E45195}" type="presParOf" srcId="{ACCFC3FA-FFD1-4C75-AAE3-FDE8757286B8}" destId="{5FE19988-D576-437A-94C0-B992C38D5B21}" srcOrd="1" destOrd="0" presId="urn:microsoft.com/office/officeart/2017/3/layout/DropPinTimeline"/>
    <dgm:cxn modelId="{84D53C15-A83E-4826-970D-A57F13E644D3}" type="presParOf" srcId="{1A7A6736-B327-45BC-BC8F-28BAA9A2F557}" destId="{AC3BB9CF-05A1-4FD2-BF27-9A8B1334266C}" srcOrd="2" destOrd="0" presId="urn:microsoft.com/office/officeart/2017/3/layout/DropPinTimeline"/>
    <dgm:cxn modelId="{A16A8EA3-A1DB-4D86-8A92-66ABBE57E777}" type="presParOf" srcId="{1A7A6736-B327-45BC-BC8F-28BAA9A2F557}" destId="{09304BA7-AF28-4133-802F-A19A2C145F1E}" srcOrd="3" destOrd="0" presId="urn:microsoft.com/office/officeart/2017/3/layout/DropPinTimeline"/>
    <dgm:cxn modelId="{FB0690F2-4CFD-4D62-8BF5-ED3839A772A2}" type="presParOf" srcId="{1A7A6736-B327-45BC-BC8F-28BAA9A2F557}" destId="{D38848A3-4F36-4856-8D2C-EBB58633A4C7}" srcOrd="4" destOrd="0" presId="urn:microsoft.com/office/officeart/2017/3/layout/DropPinTimeline"/>
    <dgm:cxn modelId="{7CFB795F-1E50-4A42-B934-C15FE6C57E39}" type="presParOf" srcId="{1A7A6736-B327-45BC-BC8F-28BAA9A2F557}" destId="{B95A48F1-49BA-4004-A748-97E993EDD90D}" srcOrd="5" destOrd="0" presId="urn:microsoft.com/office/officeart/2017/3/layout/DropPinTimeline"/>
    <dgm:cxn modelId="{23673EA2-0AB7-4CE8-84EE-4D5FA883FC1E}" type="presParOf" srcId="{46A6B157-7198-41C4-9D25-C4F8885F1B6F}" destId="{9BEBEDF5-1F3A-4861-A96B-5795945EB4E6}" srcOrd="3" destOrd="0" presId="urn:microsoft.com/office/officeart/2017/3/layout/DropPinTimeline"/>
    <dgm:cxn modelId="{836B7B06-68AD-422C-9636-90751F272747}" type="presParOf" srcId="{46A6B157-7198-41C4-9D25-C4F8885F1B6F}" destId="{229088AD-73AA-4F95-997B-9AE4AD42E483}" srcOrd="4" destOrd="0" presId="urn:microsoft.com/office/officeart/2017/3/layout/DropPinTimeline"/>
    <dgm:cxn modelId="{3F0275FA-008F-4D90-8792-C710FC93FA8F}" type="presParOf" srcId="{229088AD-73AA-4F95-997B-9AE4AD42E483}" destId="{B8633880-6A39-4232-A1F4-34CA814C41B0}" srcOrd="0" destOrd="0" presId="urn:microsoft.com/office/officeart/2017/3/layout/DropPinTimeline"/>
    <dgm:cxn modelId="{59F4A09C-0D5B-4AC4-BFA0-869E891FE584}" type="presParOf" srcId="{229088AD-73AA-4F95-997B-9AE4AD42E483}" destId="{60478C83-C15A-4608-8DFD-74090CA2E541}" srcOrd="1" destOrd="0" presId="urn:microsoft.com/office/officeart/2017/3/layout/DropPinTimeline"/>
    <dgm:cxn modelId="{9BFE34D7-2764-4B15-BB53-8FADBE8F5472}" type="presParOf" srcId="{60478C83-C15A-4608-8DFD-74090CA2E541}" destId="{6C776071-6007-47F4-8917-CDB8919CC472}" srcOrd="0" destOrd="0" presId="urn:microsoft.com/office/officeart/2017/3/layout/DropPinTimeline"/>
    <dgm:cxn modelId="{F7235133-E34F-44D1-B7D6-BBBBEA16433F}" type="presParOf" srcId="{60478C83-C15A-4608-8DFD-74090CA2E541}" destId="{2A7A147C-3947-416E-ABCD-A2E35B3DDD53}" srcOrd="1" destOrd="0" presId="urn:microsoft.com/office/officeart/2017/3/layout/DropPinTimeline"/>
    <dgm:cxn modelId="{53260445-427A-430A-9F82-A14DB81BD1DA}" type="presParOf" srcId="{229088AD-73AA-4F95-997B-9AE4AD42E483}" destId="{4FBF80C7-5E02-4AF6-9E71-D3FD35B741BA}" srcOrd="2" destOrd="0" presId="urn:microsoft.com/office/officeart/2017/3/layout/DropPinTimeline"/>
    <dgm:cxn modelId="{179F04E1-DDA0-4130-BB6D-AFF19B70AD97}" type="presParOf" srcId="{229088AD-73AA-4F95-997B-9AE4AD42E483}" destId="{7F462BF5-3A4F-4775-A261-B4D31DBC99AF}" srcOrd="3" destOrd="0" presId="urn:microsoft.com/office/officeart/2017/3/layout/DropPinTimeline"/>
    <dgm:cxn modelId="{69F99514-FE25-4B45-B3F1-3D1712E0E5A5}" type="presParOf" srcId="{229088AD-73AA-4F95-997B-9AE4AD42E483}" destId="{CB65F8ED-B057-4982-8693-CA558090467A}" srcOrd="4" destOrd="0" presId="urn:microsoft.com/office/officeart/2017/3/layout/DropPinTimeline"/>
    <dgm:cxn modelId="{D146B847-E4AD-408B-AAB8-82BEBA9B32F7}" type="presParOf" srcId="{229088AD-73AA-4F95-997B-9AE4AD42E483}" destId="{22422B54-BC12-4A0E-9449-B505911743F4}" srcOrd="5" destOrd="0" presId="urn:microsoft.com/office/officeart/2017/3/layout/DropPinTimeline"/>
    <dgm:cxn modelId="{63E24FD0-D4C8-4A2C-84D1-98E1DE621A1C}" type="presParOf" srcId="{46A6B157-7198-41C4-9D25-C4F8885F1B6F}" destId="{266D53DF-20E9-4F5A-8F18-B779E003E358}" srcOrd="5" destOrd="0" presId="urn:microsoft.com/office/officeart/2017/3/layout/DropPinTimeline"/>
    <dgm:cxn modelId="{C5D32B52-6692-4155-A95F-0A7BEAA846C4}" type="presParOf" srcId="{46A6B157-7198-41C4-9D25-C4F8885F1B6F}" destId="{DF3495B5-FF35-4C92-9A26-2031422B9A42}" srcOrd="6" destOrd="0" presId="urn:microsoft.com/office/officeart/2017/3/layout/DropPinTimeline"/>
    <dgm:cxn modelId="{80610311-B00E-4176-9292-7C4E3E7C439C}" type="presParOf" srcId="{DF3495B5-FF35-4C92-9A26-2031422B9A42}" destId="{9602CF22-E66F-40BB-8169-50FDE5955627}" srcOrd="0" destOrd="0" presId="urn:microsoft.com/office/officeart/2017/3/layout/DropPinTimeline"/>
    <dgm:cxn modelId="{A71B8143-5A1B-4E2D-AFCA-67C6F714C568}" type="presParOf" srcId="{DF3495B5-FF35-4C92-9A26-2031422B9A42}" destId="{DA30AD05-E72D-48C1-BCF7-C728D11A2AC2}" srcOrd="1" destOrd="0" presId="urn:microsoft.com/office/officeart/2017/3/layout/DropPinTimeline"/>
    <dgm:cxn modelId="{F4A269A8-67C6-45BD-ACAC-0A92577D3E5C}" type="presParOf" srcId="{DA30AD05-E72D-48C1-BCF7-C728D11A2AC2}" destId="{925D8936-A41F-42AF-B388-922619B76CC1}" srcOrd="0" destOrd="0" presId="urn:microsoft.com/office/officeart/2017/3/layout/DropPinTimeline"/>
    <dgm:cxn modelId="{557FE11B-99C8-412C-B362-36DC2BC7D485}" type="presParOf" srcId="{DA30AD05-E72D-48C1-BCF7-C728D11A2AC2}" destId="{2BABFF8A-F691-4D7A-B61F-D28B6E92EA34}" srcOrd="1" destOrd="0" presId="urn:microsoft.com/office/officeart/2017/3/layout/DropPinTimeline"/>
    <dgm:cxn modelId="{AB4B7A00-FC66-4D6D-AE65-E705E1A8A9BE}" type="presParOf" srcId="{DF3495B5-FF35-4C92-9A26-2031422B9A42}" destId="{3E0A377A-768C-4B67-9DD3-A0A2FFEBFF16}" srcOrd="2" destOrd="0" presId="urn:microsoft.com/office/officeart/2017/3/layout/DropPinTimeline"/>
    <dgm:cxn modelId="{D47BBD21-8385-4CE7-8DDA-A046B4FB59A3}" type="presParOf" srcId="{DF3495B5-FF35-4C92-9A26-2031422B9A42}" destId="{43E26D03-8B40-47DB-8AD6-2FBA9D5F75BF}" srcOrd="3" destOrd="0" presId="urn:microsoft.com/office/officeart/2017/3/layout/DropPinTimeline"/>
    <dgm:cxn modelId="{82A218BD-0BC9-4456-8D4F-D83E82A22FED}" type="presParOf" srcId="{DF3495B5-FF35-4C92-9A26-2031422B9A42}" destId="{F3E6C85B-A183-469B-93A0-F4B34336E9E8}" srcOrd="4" destOrd="0" presId="urn:microsoft.com/office/officeart/2017/3/layout/DropPinTimeline"/>
    <dgm:cxn modelId="{314231FB-781C-4383-901C-69C662CD4E3E}" type="presParOf" srcId="{DF3495B5-FF35-4C92-9A26-2031422B9A42}" destId="{62F1368E-C137-467E-A65C-3FD4FAB19674}" srcOrd="5" destOrd="0" presId="urn:microsoft.com/office/officeart/2017/3/layout/DropPinTimeline"/>
    <dgm:cxn modelId="{44DAAEE9-0007-4DDB-AB05-54B1B924785D}" type="presParOf" srcId="{46A6B157-7198-41C4-9D25-C4F8885F1B6F}" destId="{F6DD4786-D9D0-47B9-B758-572C067717D9}" srcOrd="7" destOrd="0" presId="urn:microsoft.com/office/officeart/2017/3/layout/DropPinTimeline"/>
    <dgm:cxn modelId="{7376818C-5AEF-4D27-8903-A41FCC61C18B}" type="presParOf" srcId="{46A6B157-7198-41C4-9D25-C4F8885F1B6F}" destId="{63848360-EA53-4D11-AC44-4F6EB9A3CF61}" srcOrd="8" destOrd="0" presId="urn:microsoft.com/office/officeart/2017/3/layout/DropPinTimeline"/>
    <dgm:cxn modelId="{A307CACC-0CFD-432F-8E63-981D878CA0EE}" type="presParOf" srcId="{63848360-EA53-4D11-AC44-4F6EB9A3CF61}" destId="{194FB4CB-A352-46E0-B222-1301D905BB10}" srcOrd="0" destOrd="0" presId="urn:microsoft.com/office/officeart/2017/3/layout/DropPinTimeline"/>
    <dgm:cxn modelId="{C061680C-E421-4911-9BA9-3FC3C88C2B52}" type="presParOf" srcId="{63848360-EA53-4D11-AC44-4F6EB9A3CF61}" destId="{49069058-6FA2-4871-A646-51FB1F6F97A7}" srcOrd="1" destOrd="0" presId="urn:microsoft.com/office/officeart/2017/3/layout/DropPinTimeline"/>
    <dgm:cxn modelId="{3024EF8D-DDAC-40E6-A393-AEE618B6AC20}" type="presParOf" srcId="{49069058-6FA2-4871-A646-51FB1F6F97A7}" destId="{17A88A6B-E8CE-42DD-A1C6-3292ACC4B696}" srcOrd="0" destOrd="0" presId="urn:microsoft.com/office/officeart/2017/3/layout/DropPinTimeline"/>
    <dgm:cxn modelId="{0EE77A55-B17F-4647-93C4-746F34D9B2E9}" type="presParOf" srcId="{49069058-6FA2-4871-A646-51FB1F6F97A7}" destId="{2466FB96-5869-4F41-A392-587F77E7F073}" srcOrd="1" destOrd="0" presId="urn:microsoft.com/office/officeart/2017/3/layout/DropPinTimeline"/>
    <dgm:cxn modelId="{2E732927-0DEA-4F4D-9B2C-484BE358C196}" type="presParOf" srcId="{63848360-EA53-4D11-AC44-4F6EB9A3CF61}" destId="{1AF96192-5B5B-484D-B08F-0ADBD045C2A5}" srcOrd="2" destOrd="0" presId="urn:microsoft.com/office/officeart/2017/3/layout/DropPinTimeline"/>
    <dgm:cxn modelId="{0656DE39-7E4D-46A6-BFF4-EEFEB8110BBF}" type="presParOf" srcId="{63848360-EA53-4D11-AC44-4F6EB9A3CF61}" destId="{17A53CF4-D863-42CB-B945-D1BB2AFD30CC}" srcOrd="3" destOrd="0" presId="urn:microsoft.com/office/officeart/2017/3/layout/DropPinTimeline"/>
    <dgm:cxn modelId="{6C86AFF7-A270-4604-88B8-24B9999FEF57}" type="presParOf" srcId="{63848360-EA53-4D11-AC44-4F6EB9A3CF61}" destId="{E54533D1-9314-4999-A912-5E934BD2D0DC}" srcOrd="4" destOrd="0" presId="urn:microsoft.com/office/officeart/2017/3/layout/DropPinTimeline"/>
    <dgm:cxn modelId="{02EE7774-642F-4536-B272-1EC3C9FA0D92}" type="presParOf" srcId="{63848360-EA53-4D11-AC44-4F6EB9A3CF61}" destId="{CC4F5C11-5021-49C9-9BDB-B88FFBB32006}" srcOrd="5" destOrd="0" presId="urn:microsoft.com/office/officeart/2017/3/layout/DropPinTimeline"/>
    <dgm:cxn modelId="{B1C1CECB-47DB-48CC-A944-6BAAA0B038FF}" type="presParOf" srcId="{46A6B157-7198-41C4-9D25-C4F8885F1B6F}" destId="{4CEFF9DD-5B06-42D5-9B0B-ED72BEAE3809}" srcOrd="9" destOrd="0" presId="urn:microsoft.com/office/officeart/2017/3/layout/DropPinTimeline"/>
    <dgm:cxn modelId="{91946AD3-03C0-4C59-95FE-9D86E0BB1C11}" type="presParOf" srcId="{46A6B157-7198-41C4-9D25-C4F8885F1B6F}" destId="{B9A9F640-3377-42BF-8AEC-6962DB9744D7}" srcOrd="10" destOrd="0" presId="urn:microsoft.com/office/officeart/2017/3/layout/DropPinTimeline"/>
    <dgm:cxn modelId="{EEEEEA5E-286A-4800-8740-3F7C26788650}" type="presParOf" srcId="{B9A9F640-3377-42BF-8AEC-6962DB9744D7}" destId="{AC230E79-E7DC-4F69-B934-3E0BCF5D7B1B}" srcOrd="0" destOrd="0" presId="urn:microsoft.com/office/officeart/2017/3/layout/DropPinTimeline"/>
    <dgm:cxn modelId="{956A933A-018C-4CAA-8E63-C573238C3F64}" type="presParOf" srcId="{B9A9F640-3377-42BF-8AEC-6962DB9744D7}" destId="{6B2FCEDE-2BE9-4213-9615-0C7F8F72BCE6}" srcOrd="1" destOrd="0" presId="urn:microsoft.com/office/officeart/2017/3/layout/DropPinTimeline"/>
    <dgm:cxn modelId="{DF7CA7FE-9E52-4270-BAB4-EE159A34B29F}" type="presParOf" srcId="{6B2FCEDE-2BE9-4213-9615-0C7F8F72BCE6}" destId="{0E9448AA-953E-478D-9210-A3E427ECAB19}" srcOrd="0" destOrd="0" presId="urn:microsoft.com/office/officeart/2017/3/layout/DropPinTimeline"/>
    <dgm:cxn modelId="{A84C7F7F-5441-4EE0-B157-270A36C8CE98}" type="presParOf" srcId="{6B2FCEDE-2BE9-4213-9615-0C7F8F72BCE6}" destId="{DD77E8FF-5A08-4A12-8946-01DEB28C53A8}" srcOrd="1" destOrd="0" presId="urn:microsoft.com/office/officeart/2017/3/layout/DropPinTimeline"/>
    <dgm:cxn modelId="{563536E6-D9AA-4F0D-976F-CBE49066FB67}" type="presParOf" srcId="{B9A9F640-3377-42BF-8AEC-6962DB9744D7}" destId="{8A920DC1-FDA6-439A-B869-BF3433D6341D}" srcOrd="2" destOrd="0" presId="urn:microsoft.com/office/officeart/2017/3/layout/DropPinTimeline"/>
    <dgm:cxn modelId="{379E7501-6DE7-4412-8D23-FB6E37D7B745}" type="presParOf" srcId="{B9A9F640-3377-42BF-8AEC-6962DB9744D7}" destId="{F304243E-8AF0-475E-A16D-B475A9EDED4E}" srcOrd="3" destOrd="0" presId="urn:microsoft.com/office/officeart/2017/3/layout/DropPinTimeline"/>
    <dgm:cxn modelId="{19D2CEDB-F3D9-4E93-9930-3EA38AB99A48}" type="presParOf" srcId="{B9A9F640-3377-42BF-8AEC-6962DB9744D7}" destId="{8AC152BB-B87A-4B80-918F-19BE10A675D9}" srcOrd="4" destOrd="0" presId="urn:microsoft.com/office/officeart/2017/3/layout/DropPinTimeline"/>
    <dgm:cxn modelId="{CDB00CE0-963B-484D-AD5E-0A799FD2F426}" type="presParOf" srcId="{B9A9F640-3377-42BF-8AEC-6962DB9744D7}" destId="{EF6E8E93-4882-4A69-A579-97BCDF57403E}" srcOrd="5" destOrd="0" presId="urn:microsoft.com/office/officeart/2017/3/layout/DropPinTimeline"/>
    <dgm:cxn modelId="{F92DB31E-7376-4B0B-98F3-B80438D00CDB}" type="presParOf" srcId="{46A6B157-7198-41C4-9D25-C4F8885F1B6F}" destId="{F97F8E8A-4D9D-40C6-A657-77CF73FF4261}" srcOrd="11" destOrd="0" presId="urn:microsoft.com/office/officeart/2017/3/layout/DropPinTimeline"/>
    <dgm:cxn modelId="{8E6C29D7-1D5D-4A92-B67A-0AD264732D16}" type="presParOf" srcId="{46A6B157-7198-41C4-9D25-C4F8885F1B6F}" destId="{6BEE4D65-6513-4A77-B4CE-6BD3E0C3E1E9}" srcOrd="12" destOrd="0" presId="urn:microsoft.com/office/officeart/2017/3/layout/DropPinTimeline"/>
    <dgm:cxn modelId="{2CBEA32E-B4C0-4C42-9E14-5C1083BC7136}" type="presParOf" srcId="{6BEE4D65-6513-4A77-B4CE-6BD3E0C3E1E9}" destId="{3A571EF6-DC40-4E80-AD5F-DA7078791D3D}" srcOrd="0" destOrd="0" presId="urn:microsoft.com/office/officeart/2017/3/layout/DropPinTimeline"/>
    <dgm:cxn modelId="{1867941D-4906-4E4A-B416-447B5AFB73F9}" type="presParOf" srcId="{6BEE4D65-6513-4A77-B4CE-6BD3E0C3E1E9}" destId="{6C5CCFF7-C508-4AC9-ABCF-AFE67EA6747C}" srcOrd="1" destOrd="0" presId="urn:microsoft.com/office/officeart/2017/3/layout/DropPinTimeline"/>
    <dgm:cxn modelId="{C0D5F3C3-56F6-4BB2-8469-5514A35FC36F}" type="presParOf" srcId="{6C5CCFF7-C508-4AC9-ABCF-AFE67EA6747C}" destId="{DA5D5283-6BFF-4AED-9B28-4074DE534BC1}" srcOrd="0" destOrd="0" presId="urn:microsoft.com/office/officeart/2017/3/layout/DropPinTimeline"/>
    <dgm:cxn modelId="{BDEFAF4D-E407-4BDF-AF28-F860671445EB}" type="presParOf" srcId="{6C5CCFF7-C508-4AC9-ABCF-AFE67EA6747C}" destId="{DDC060E0-53D8-4036-A68B-5B00BEFD1764}" srcOrd="1" destOrd="0" presId="urn:microsoft.com/office/officeart/2017/3/layout/DropPinTimeline"/>
    <dgm:cxn modelId="{36EE321C-496F-40CB-A0A0-67879E2E1762}" type="presParOf" srcId="{6BEE4D65-6513-4A77-B4CE-6BD3E0C3E1E9}" destId="{0896F755-B200-4626-B955-CAA32922FB65}" srcOrd="2" destOrd="0" presId="urn:microsoft.com/office/officeart/2017/3/layout/DropPinTimeline"/>
    <dgm:cxn modelId="{CD15EDAC-1B8B-4E8C-8369-343677504166}" type="presParOf" srcId="{6BEE4D65-6513-4A77-B4CE-6BD3E0C3E1E9}" destId="{B59CF03D-1A35-4114-9AED-E4AA01AA6243}" srcOrd="3" destOrd="0" presId="urn:microsoft.com/office/officeart/2017/3/layout/DropPinTimeline"/>
    <dgm:cxn modelId="{0B00302E-1704-432B-8923-0996C35977E9}" type="presParOf" srcId="{6BEE4D65-6513-4A77-B4CE-6BD3E0C3E1E9}" destId="{906F55DC-BA72-45AA-A363-78DCC75127FE}" srcOrd="4" destOrd="0" presId="urn:microsoft.com/office/officeart/2017/3/layout/DropPinTimeline"/>
    <dgm:cxn modelId="{119D7EC1-89B5-4F20-A877-78C3FFE6D767}" type="presParOf" srcId="{6BEE4D65-6513-4A77-B4CE-6BD3E0C3E1E9}" destId="{BF54AB54-05D4-454F-B866-A81F35692219}" srcOrd="5" destOrd="0" presId="urn:microsoft.com/office/officeart/2017/3/layout/DropPin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9080B-4B94-4362-8A86-C27406927A37}">
      <dsp:nvSpPr>
        <dsp:cNvPr id="0" name=""/>
        <dsp:cNvSpPr/>
      </dsp:nvSpPr>
      <dsp:spPr>
        <a:xfrm>
          <a:off x="0" y="0"/>
          <a:ext cx="11122026" cy="685395"/>
        </a:xfrm>
        <a:prstGeom prst="rect">
          <a:avLst/>
        </a:prstGeom>
        <a:solidFill>
          <a:srgbClr val="195191"/>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Participating in BAS:</a:t>
          </a:r>
        </a:p>
      </dsp:txBody>
      <dsp:txXfrm>
        <a:off x="0" y="0"/>
        <a:ext cx="11122026" cy="685395"/>
      </dsp:txXfrm>
    </dsp:sp>
    <dsp:sp modelId="{38BDFCC7-F835-428F-AA5D-CEFCFA85CC74}">
      <dsp:nvSpPr>
        <dsp:cNvPr id="0" name=""/>
        <dsp:cNvSpPr/>
      </dsp:nvSpPr>
      <dsp:spPr>
        <a:xfrm>
          <a:off x="5430" y="685395"/>
          <a:ext cx="3703721" cy="143933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0" kern="1200"/>
            <a:t>Confirms legal boundaries are </a:t>
          </a:r>
          <a:r>
            <a:rPr lang="en-US" sz="2400" b="1" i="0" kern="1200"/>
            <a:t>current and accurate</a:t>
          </a:r>
        </a:p>
      </dsp:txBody>
      <dsp:txXfrm>
        <a:off x="5430" y="685395"/>
        <a:ext cx="3703721" cy="1439330"/>
      </dsp:txXfrm>
    </dsp:sp>
    <dsp:sp modelId="{EF7625C4-96CC-4A3B-BF77-A28D2A5F4FB5}">
      <dsp:nvSpPr>
        <dsp:cNvPr id="0" name=""/>
        <dsp:cNvSpPr/>
      </dsp:nvSpPr>
      <dsp:spPr>
        <a:xfrm>
          <a:off x="3709152" y="685395"/>
          <a:ext cx="3703721" cy="143933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0" kern="1200"/>
            <a:t>Provides the foundation for </a:t>
          </a:r>
          <a:r>
            <a:rPr lang="en-US" sz="2400" b="1" i="0" kern="1200"/>
            <a:t>informed decision making</a:t>
          </a:r>
        </a:p>
      </dsp:txBody>
      <dsp:txXfrm>
        <a:off x="3709152" y="685395"/>
        <a:ext cx="3703721" cy="1439330"/>
      </dsp:txXfrm>
    </dsp:sp>
    <dsp:sp modelId="{A68656E5-2F1A-4890-8DA4-C3B6E261CD3C}">
      <dsp:nvSpPr>
        <dsp:cNvPr id="0" name=""/>
        <dsp:cNvSpPr/>
      </dsp:nvSpPr>
      <dsp:spPr>
        <a:xfrm>
          <a:off x="7412873" y="685395"/>
          <a:ext cx="3703721" cy="143933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0" kern="1200"/>
            <a:t>Ensures communities receive </a:t>
          </a:r>
          <a:r>
            <a:rPr lang="en-US" sz="2400" b="1" i="0" kern="1200"/>
            <a:t>appropriate federal funding</a:t>
          </a:r>
        </a:p>
      </dsp:txBody>
      <dsp:txXfrm>
        <a:off x="7412873" y="685395"/>
        <a:ext cx="3703721" cy="1439330"/>
      </dsp:txXfrm>
    </dsp:sp>
    <dsp:sp modelId="{A5E9C6E4-E026-4BD6-9B1A-09363697A055}">
      <dsp:nvSpPr>
        <dsp:cNvPr id="0" name=""/>
        <dsp:cNvSpPr/>
      </dsp:nvSpPr>
      <dsp:spPr>
        <a:xfrm>
          <a:off x="0" y="2124725"/>
          <a:ext cx="11122026" cy="159925"/>
        </a:xfrm>
        <a:prstGeom prst="rect">
          <a:avLst/>
        </a:prstGeom>
        <a:solidFill>
          <a:srgbClr val="195191"/>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240561" y="2476895"/>
          <a:ext cx="10458481" cy="427836"/>
        </a:xfrm>
        <a:prstGeom prst="homePlate">
          <a:avLst/>
        </a:prstGeom>
        <a:gradFill rotWithShape="0">
          <a:gsLst>
            <a:gs pos="0">
              <a:schemeClr val="bg1">
                <a:lumMod val="95000"/>
              </a:schemeClr>
            </a:gs>
            <a:gs pos="100000">
              <a:schemeClr val="bg1">
                <a:lumMod val="85000"/>
              </a:schemeClr>
            </a:gs>
          </a:gsLst>
          <a:lin ang="1200000" scaled="0"/>
        </a:gradFill>
        <a:ln w="12700" cap="flat" cmpd="sng" algn="ctr">
          <a:noFill/>
          <a:prstDash val="solid"/>
          <a:miter lim="800000"/>
          <a:tailEnd type="arrow" w="sm" len="sm"/>
        </a:ln>
        <a:effectLst/>
      </dsp:spPr>
      <dsp:style>
        <a:lnRef idx="2">
          <a:scrgbClr r="0" g="0" b="0"/>
        </a:lnRef>
        <a:fillRef idx="1">
          <a:scrgbClr r="0" g="0" b="0"/>
        </a:fillRef>
        <a:effectRef idx="0">
          <a:scrgbClr r="0" g="0" b="0"/>
        </a:effectRef>
        <a:fontRef idx="minor"/>
      </dsp:style>
    </dsp:sp>
    <dsp:sp modelId="{4A21F7E3-2AE8-4395-864E-4D0228AEF09A}">
      <dsp:nvSpPr>
        <dsp:cNvPr id="0" name=""/>
        <dsp:cNvSpPr/>
      </dsp:nvSpPr>
      <dsp:spPr>
        <a:xfrm rot="8100000">
          <a:off x="80753" y="626633"/>
          <a:ext cx="382748" cy="382748"/>
        </a:xfrm>
        <a:prstGeom prst="teardrop">
          <a:avLst>
            <a:gd name="adj" fmla="val 115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0B9B2E-3826-4C39-838F-6B866B401C81}">
      <dsp:nvSpPr>
        <dsp:cNvPr id="0" name=""/>
        <dsp:cNvSpPr/>
      </dsp:nvSpPr>
      <dsp:spPr>
        <a:xfrm>
          <a:off x="123273" y="669153"/>
          <a:ext cx="297708" cy="29770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480D1E4-4EF6-4A83-932C-D403ABDD67A0}">
      <dsp:nvSpPr>
        <dsp:cNvPr id="0" name=""/>
        <dsp:cNvSpPr/>
      </dsp:nvSpPr>
      <dsp:spPr>
        <a:xfrm>
          <a:off x="542771" y="1097851"/>
          <a:ext cx="2202346"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solidFill>
                <a:schemeClr val="tx1">
                  <a:lumMod val="65000"/>
                  <a:lumOff val="35000"/>
                </a:schemeClr>
              </a:solidFill>
            </a:rPr>
            <a:t>Changes submitted must be effective as of this date.</a:t>
          </a:r>
        </a:p>
      </dsp:txBody>
      <dsp:txXfrm>
        <a:off x="542771" y="1097851"/>
        <a:ext cx="2202346" cy="1592961"/>
      </dsp:txXfrm>
    </dsp:sp>
    <dsp:sp modelId="{56195E31-7A55-4E7D-9021-A142E5B9B972}">
      <dsp:nvSpPr>
        <dsp:cNvPr id="0" name=""/>
        <dsp:cNvSpPr/>
      </dsp:nvSpPr>
      <dsp:spPr>
        <a:xfrm>
          <a:off x="542771" y="538162"/>
          <a:ext cx="220234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a:solidFill>
                <a:schemeClr val="tx1">
                  <a:lumMod val="65000"/>
                  <a:lumOff val="35000"/>
                </a:schemeClr>
              </a:solidFill>
            </a:rPr>
            <a:t>January 1</a:t>
          </a:r>
          <a:r>
            <a:rPr lang="en-US" sz="1400" kern="1200" baseline="30000">
              <a:solidFill>
                <a:schemeClr val="tx1">
                  <a:lumMod val="65000"/>
                  <a:lumOff val="35000"/>
                </a:schemeClr>
              </a:solidFill>
            </a:rPr>
            <a:t>st</a:t>
          </a:r>
          <a:endParaRPr lang="en-US" sz="1400" kern="1200">
            <a:solidFill>
              <a:schemeClr val="tx1">
                <a:lumMod val="65000"/>
                <a:lumOff val="35000"/>
              </a:schemeClr>
            </a:solidFill>
          </a:endParaRPr>
        </a:p>
      </dsp:txBody>
      <dsp:txXfrm>
        <a:off x="542771" y="538162"/>
        <a:ext cx="2202346" cy="559689"/>
      </dsp:txXfrm>
    </dsp:sp>
    <dsp:sp modelId="{0358557A-F030-4622-B298-8BE8912C5435}">
      <dsp:nvSpPr>
        <dsp:cNvPr id="0" name=""/>
        <dsp:cNvSpPr/>
      </dsp:nvSpPr>
      <dsp:spPr>
        <a:xfrm>
          <a:off x="272127" y="1097851"/>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3B61E20-B156-41D2-AAF2-A54C39C3351A}">
      <dsp:nvSpPr>
        <dsp:cNvPr id="0" name=""/>
        <dsp:cNvSpPr/>
      </dsp:nvSpPr>
      <dsp:spPr>
        <a:xfrm>
          <a:off x="232612" y="2640440"/>
          <a:ext cx="97431"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2D7A6-86D7-41E7-ABC9-D2FA8E85CC8D}">
      <dsp:nvSpPr>
        <dsp:cNvPr id="0" name=""/>
        <dsp:cNvSpPr/>
      </dsp:nvSpPr>
      <dsp:spPr>
        <a:xfrm rot="18900000">
          <a:off x="1446253" y="4372244"/>
          <a:ext cx="382748" cy="382748"/>
        </a:xfrm>
        <a:prstGeom prst="teardrop">
          <a:avLst>
            <a:gd name="adj" fmla="val 115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E19988-D576-437A-94C0-B992C38D5B21}">
      <dsp:nvSpPr>
        <dsp:cNvPr id="0" name=""/>
        <dsp:cNvSpPr/>
      </dsp:nvSpPr>
      <dsp:spPr>
        <a:xfrm>
          <a:off x="1488773" y="4414764"/>
          <a:ext cx="297708" cy="29770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C3BB9CF-05A1-4FD2-BF27-9A8B1334266C}">
      <dsp:nvSpPr>
        <dsp:cNvPr id="0" name=""/>
        <dsp:cNvSpPr/>
      </dsp:nvSpPr>
      <dsp:spPr>
        <a:xfrm>
          <a:off x="1908271" y="2690813"/>
          <a:ext cx="2202346"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solidFill>
                <a:schemeClr val="tx1">
                  <a:lumMod val="65000"/>
                  <a:lumOff val="35000"/>
                </a:schemeClr>
              </a:solidFill>
            </a:rPr>
            <a:t>Mid-January mailout to BAS Contacts and Highest Elected Officials and Tribal Chairs. Participants can begin to review their boundaries and prepare updates.</a:t>
          </a:r>
        </a:p>
      </dsp:txBody>
      <dsp:txXfrm>
        <a:off x="1908271" y="2690813"/>
        <a:ext cx="2202346" cy="1592961"/>
      </dsp:txXfrm>
    </dsp:sp>
    <dsp:sp modelId="{09304BA7-AF28-4133-802F-A19A2C145F1E}">
      <dsp:nvSpPr>
        <dsp:cNvPr id="0" name=""/>
        <dsp:cNvSpPr/>
      </dsp:nvSpPr>
      <dsp:spPr>
        <a:xfrm>
          <a:off x="1908271" y="4283774"/>
          <a:ext cx="220234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a:solidFill>
                <a:schemeClr val="tx1">
                  <a:lumMod val="65000"/>
                  <a:lumOff val="35000"/>
                </a:schemeClr>
              </a:solidFill>
            </a:rPr>
            <a:t>Kickoff</a:t>
          </a:r>
          <a:endParaRPr lang="en-US" sz="1100" kern="1200">
            <a:solidFill>
              <a:schemeClr val="tx1">
                <a:lumMod val="65000"/>
                <a:lumOff val="35000"/>
              </a:schemeClr>
            </a:solidFill>
          </a:endParaRPr>
        </a:p>
      </dsp:txBody>
      <dsp:txXfrm>
        <a:off x="1908271" y="4283774"/>
        <a:ext cx="2202346" cy="559689"/>
      </dsp:txXfrm>
    </dsp:sp>
    <dsp:sp modelId="{D38848A3-4F36-4856-8D2C-EBB58633A4C7}">
      <dsp:nvSpPr>
        <dsp:cNvPr id="0" name=""/>
        <dsp:cNvSpPr/>
      </dsp:nvSpPr>
      <dsp:spPr>
        <a:xfrm>
          <a:off x="1637627" y="2690813"/>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B3C736D-DC02-4B97-83F1-F68A48072839}">
      <dsp:nvSpPr>
        <dsp:cNvPr id="0" name=""/>
        <dsp:cNvSpPr/>
      </dsp:nvSpPr>
      <dsp:spPr>
        <a:xfrm>
          <a:off x="1598112" y="2640440"/>
          <a:ext cx="97431"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76071-6007-47F4-8917-CDB8919CC472}">
      <dsp:nvSpPr>
        <dsp:cNvPr id="0" name=""/>
        <dsp:cNvSpPr/>
      </dsp:nvSpPr>
      <dsp:spPr>
        <a:xfrm rot="8100000">
          <a:off x="2811754" y="626633"/>
          <a:ext cx="382748" cy="382748"/>
        </a:xfrm>
        <a:prstGeom prst="teardrop">
          <a:avLst>
            <a:gd name="adj" fmla="val 115000"/>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7A147C-3947-416E-ABCD-A2E35B3DDD53}">
      <dsp:nvSpPr>
        <dsp:cNvPr id="0" name=""/>
        <dsp:cNvSpPr/>
      </dsp:nvSpPr>
      <dsp:spPr>
        <a:xfrm>
          <a:off x="2854274" y="669153"/>
          <a:ext cx="297708" cy="29770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FBF80C7-5E02-4AF6-9E71-D3FD35B741BA}">
      <dsp:nvSpPr>
        <dsp:cNvPr id="0" name=""/>
        <dsp:cNvSpPr/>
      </dsp:nvSpPr>
      <dsp:spPr>
        <a:xfrm>
          <a:off x="3273772" y="1097851"/>
          <a:ext cx="2202346"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solidFill>
                <a:schemeClr val="tx1">
                  <a:lumMod val="65000"/>
                  <a:lumOff val="35000"/>
                </a:schemeClr>
              </a:solidFill>
            </a:rPr>
            <a:t>Boundary updates submitted by this date will be reflected in the American Community Survey and Population Estimates Program data, and in next year’s BAS materials.  </a:t>
          </a:r>
        </a:p>
      </dsp:txBody>
      <dsp:txXfrm>
        <a:off x="3273772" y="1097851"/>
        <a:ext cx="2202346" cy="1592961"/>
      </dsp:txXfrm>
    </dsp:sp>
    <dsp:sp modelId="{7F462BF5-3A4F-4775-A261-B4D31DBC99AF}">
      <dsp:nvSpPr>
        <dsp:cNvPr id="0" name=""/>
        <dsp:cNvSpPr/>
      </dsp:nvSpPr>
      <dsp:spPr>
        <a:xfrm>
          <a:off x="3273772" y="538162"/>
          <a:ext cx="220234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solidFill>
                <a:schemeClr val="tx1">
                  <a:lumMod val="65000"/>
                  <a:lumOff val="35000"/>
                </a:schemeClr>
              </a:solidFill>
            </a:rPr>
            <a:t>March 1</a:t>
          </a:r>
          <a:r>
            <a:rPr lang="en-US" sz="1600" kern="1200" baseline="30000">
              <a:solidFill>
                <a:schemeClr val="tx1">
                  <a:lumMod val="65000"/>
                  <a:lumOff val="35000"/>
                </a:schemeClr>
              </a:solidFill>
            </a:rPr>
            <a:t>st</a:t>
          </a:r>
          <a:r>
            <a:rPr lang="en-US" sz="1600" kern="1200">
              <a:solidFill>
                <a:schemeClr val="tx1">
                  <a:lumMod val="65000"/>
                  <a:lumOff val="35000"/>
                </a:schemeClr>
              </a:solidFill>
            </a:rPr>
            <a:t> deadline</a:t>
          </a:r>
        </a:p>
      </dsp:txBody>
      <dsp:txXfrm>
        <a:off x="3273772" y="538162"/>
        <a:ext cx="2202346" cy="559689"/>
      </dsp:txXfrm>
    </dsp:sp>
    <dsp:sp modelId="{CB65F8ED-B057-4982-8693-CA558090467A}">
      <dsp:nvSpPr>
        <dsp:cNvPr id="0" name=""/>
        <dsp:cNvSpPr/>
      </dsp:nvSpPr>
      <dsp:spPr>
        <a:xfrm>
          <a:off x="3003128" y="1097851"/>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8633880-6A39-4232-A1F4-34CA814C41B0}">
      <dsp:nvSpPr>
        <dsp:cNvPr id="0" name=""/>
        <dsp:cNvSpPr/>
      </dsp:nvSpPr>
      <dsp:spPr>
        <a:xfrm>
          <a:off x="2963613" y="2640440"/>
          <a:ext cx="97431"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D8936-A41F-42AF-B388-922619B76CC1}">
      <dsp:nvSpPr>
        <dsp:cNvPr id="0" name=""/>
        <dsp:cNvSpPr/>
      </dsp:nvSpPr>
      <dsp:spPr>
        <a:xfrm rot="18900000">
          <a:off x="4177255" y="4372244"/>
          <a:ext cx="382748" cy="382748"/>
        </a:xfrm>
        <a:prstGeom prst="teardrop">
          <a:avLst>
            <a:gd name="adj" fmla="val 115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ABFF8A-F691-4D7A-B61F-D28B6E92EA34}">
      <dsp:nvSpPr>
        <dsp:cNvPr id="0" name=""/>
        <dsp:cNvSpPr/>
      </dsp:nvSpPr>
      <dsp:spPr>
        <a:xfrm>
          <a:off x="4219775" y="4414764"/>
          <a:ext cx="297708" cy="29770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E0A377A-768C-4B67-9DD3-A0A2FFEBFF16}">
      <dsp:nvSpPr>
        <dsp:cNvPr id="0" name=""/>
        <dsp:cNvSpPr/>
      </dsp:nvSpPr>
      <dsp:spPr>
        <a:xfrm>
          <a:off x="4639273" y="2690813"/>
          <a:ext cx="2202346"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solidFill>
                <a:schemeClr val="tx1">
                  <a:lumMod val="65000"/>
                  <a:lumOff val="35000"/>
                </a:schemeClr>
              </a:solidFill>
            </a:rPr>
            <a:t>Calls to participants with no response as of March 1</a:t>
          </a:r>
          <a:r>
            <a:rPr lang="en-US" sz="1100" kern="1200" baseline="30000">
              <a:solidFill>
                <a:schemeClr val="tx1">
                  <a:lumMod val="65000"/>
                  <a:lumOff val="35000"/>
                </a:schemeClr>
              </a:solidFill>
            </a:rPr>
            <a:t>st</a:t>
          </a:r>
          <a:r>
            <a:rPr lang="en-US" sz="1100" kern="1200">
              <a:solidFill>
                <a:schemeClr val="tx1">
                  <a:lumMod val="65000"/>
                  <a:lumOff val="35000"/>
                </a:schemeClr>
              </a:solidFill>
            </a:rPr>
            <a:t>.</a:t>
          </a:r>
        </a:p>
      </dsp:txBody>
      <dsp:txXfrm>
        <a:off x="4639273" y="2690813"/>
        <a:ext cx="2202346" cy="1592961"/>
      </dsp:txXfrm>
    </dsp:sp>
    <dsp:sp modelId="{43E26D03-8B40-47DB-8AD6-2FBA9D5F75BF}">
      <dsp:nvSpPr>
        <dsp:cNvPr id="0" name=""/>
        <dsp:cNvSpPr/>
      </dsp:nvSpPr>
      <dsp:spPr>
        <a:xfrm>
          <a:off x="4639273" y="4283774"/>
          <a:ext cx="220234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a:solidFill>
                <a:schemeClr val="tx1">
                  <a:lumMod val="65000"/>
                  <a:lumOff val="35000"/>
                </a:schemeClr>
              </a:solidFill>
            </a:rPr>
            <a:t>Non-Response Follow up</a:t>
          </a:r>
        </a:p>
      </dsp:txBody>
      <dsp:txXfrm>
        <a:off x="4639273" y="4283774"/>
        <a:ext cx="2202346" cy="559689"/>
      </dsp:txXfrm>
    </dsp:sp>
    <dsp:sp modelId="{F3E6C85B-A183-469B-93A0-F4B34336E9E8}">
      <dsp:nvSpPr>
        <dsp:cNvPr id="0" name=""/>
        <dsp:cNvSpPr/>
      </dsp:nvSpPr>
      <dsp:spPr>
        <a:xfrm>
          <a:off x="4368629" y="2690813"/>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602CF22-E66F-40BB-8169-50FDE5955627}">
      <dsp:nvSpPr>
        <dsp:cNvPr id="0" name=""/>
        <dsp:cNvSpPr/>
      </dsp:nvSpPr>
      <dsp:spPr>
        <a:xfrm>
          <a:off x="4329113" y="2640440"/>
          <a:ext cx="97431"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A88A6B-E8CE-42DD-A1C6-3292ACC4B696}">
      <dsp:nvSpPr>
        <dsp:cNvPr id="0" name=""/>
        <dsp:cNvSpPr/>
      </dsp:nvSpPr>
      <dsp:spPr>
        <a:xfrm rot="8100000">
          <a:off x="5542755" y="626633"/>
          <a:ext cx="382748" cy="382748"/>
        </a:xfrm>
        <a:prstGeom prst="teardrop">
          <a:avLst>
            <a:gd name="adj" fmla="val 115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66FB96-5869-4F41-A392-587F77E7F073}">
      <dsp:nvSpPr>
        <dsp:cNvPr id="0" name=""/>
        <dsp:cNvSpPr/>
      </dsp:nvSpPr>
      <dsp:spPr>
        <a:xfrm>
          <a:off x="5585275" y="669153"/>
          <a:ext cx="297708" cy="29770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AF96192-5B5B-484D-B08F-0ADBD045C2A5}">
      <dsp:nvSpPr>
        <dsp:cNvPr id="0" name=""/>
        <dsp:cNvSpPr/>
      </dsp:nvSpPr>
      <dsp:spPr>
        <a:xfrm>
          <a:off x="6004773" y="1097851"/>
          <a:ext cx="2202346"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solidFill>
                <a:schemeClr val="tx1">
                  <a:lumMod val="65000"/>
                  <a:lumOff val="35000"/>
                </a:schemeClr>
              </a:solidFill>
            </a:rPr>
            <a:t>Internal deadline for GEO to provide geography for ACS Products.</a:t>
          </a:r>
        </a:p>
      </dsp:txBody>
      <dsp:txXfrm>
        <a:off x="6004773" y="1097851"/>
        <a:ext cx="2202346" cy="1592961"/>
      </dsp:txXfrm>
    </dsp:sp>
    <dsp:sp modelId="{17A53CF4-D863-42CB-B945-D1BB2AFD30CC}">
      <dsp:nvSpPr>
        <dsp:cNvPr id="0" name=""/>
        <dsp:cNvSpPr/>
      </dsp:nvSpPr>
      <dsp:spPr>
        <a:xfrm>
          <a:off x="6004773" y="538162"/>
          <a:ext cx="220234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a:solidFill>
                <a:schemeClr val="tx1">
                  <a:lumMod val="65000"/>
                  <a:lumOff val="35000"/>
                </a:schemeClr>
              </a:solidFill>
            </a:rPr>
            <a:t>ACS benchmark</a:t>
          </a:r>
        </a:p>
      </dsp:txBody>
      <dsp:txXfrm>
        <a:off x="6004773" y="538162"/>
        <a:ext cx="2202346" cy="559689"/>
      </dsp:txXfrm>
    </dsp:sp>
    <dsp:sp modelId="{E54533D1-9314-4999-A912-5E934BD2D0DC}">
      <dsp:nvSpPr>
        <dsp:cNvPr id="0" name=""/>
        <dsp:cNvSpPr/>
      </dsp:nvSpPr>
      <dsp:spPr>
        <a:xfrm>
          <a:off x="5734129" y="1097851"/>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94FB4CB-A352-46E0-B222-1301D905BB10}">
      <dsp:nvSpPr>
        <dsp:cNvPr id="0" name=""/>
        <dsp:cNvSpPr/>
      </dsp:nvSpPr>
      <dsp:spPr>
        <a:xfrm>
          <a:off x="5694614" y="2640440"/>
          <a:ext cx="97431"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448AA-953E-478D-9210-A3E427ECAB19}">
      <dsp:nvSpPr>
        <dsp:cNvPr id="0" name=""/>
        <dsp:cNvSpPr/>
      </dsp:nvSpPr>
      <dsp:spPr>
        <a:xfrm rot="18900000">
          <a:off x="6908256" y="4372244"/>
          <a:ext cx="382748" cy="382748"/>
        </a:xfrm>
        <a:prstGeom prst="teardrop">
          <a:avLst>
            <a:gd name="adj" fmla="val 115000"/>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77E8FF-5A08-4A12-8946-01DEB28C53A8}">
      <dsp:nvSpPr>
        <dsp:cNvPr id="0" name=""/>
        <dsp:cNvSpPr/>
      </dsp:nvSpPr>
      <dsp:spPr>
        <a:xfrm>
          <a:off x="6950776" y="4414764"/>
          <a:ext cx="297708" cy="29770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A920DC1-FDA6-439A-B869-BF3433D6341D}">
      <dsp:nvSpPr>
        <dsp:cNvPr id="0" name=""/>
        <dsp:cNvSpPr/>
      </dsp:nvSpPr>
      <dsp:spPr>
        <a:xfrm>
          <a:off x="7370274" y="2690813"/>
          <a:ext cx="2202346"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solidFill>
                <a:schemeClr val="tx1">
                  <a:lumMod val="65000"/>
                  <a:lumOff val="35000"/>
                </a:schemeClr>
              </a:solidFill>
            </a:rPr>
            <a:t>Boundary updates submitted by this date will be reflected in next year’s BAS materials.  </a:t>
          </a:r>
        </a:p>
      </dsp:txBody>
      <dsp:txXfrm>
        <a:off x="7370274" y="2690813"/>
        <a:ext cx="2202346" cy="1592961"/>
      </dsp:txXfrm>
    </dsp:sp>
    <dsp:sp modelId="{F304243E-8AF0-475E-A16D-B475A9EDED4E}">
      <dsp:nvSpPr>
        <dsp:cNvPr id="0" name=""/>
        <dsp:cNvSpPr/>
      </dsp:nvSpPr>
      <dsp:spPr>
        <a:xfrm>
          <a:off x="7370274" y="4283774"/>
          <a:ext cx="220234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chemeClr val="tx1">
                  <a:lumMod val="65000"/>
                  <a:lumOff val="35000"/>
                </a:schemeClr>
              </a:solidFill>
            </a:rPr>
            <a:t>May 31</a:t>
          </a:r>
          <a:r>
            <a:rPr lang="en-US" sz="1800" kern="1200" baseline="30000">
              <a:solidFill>
                <a:schemeClr val="tx1">
                  <a:lumMod val="65000"/>
                  <a:lumOff val="35000"/>
                </a:schemeClr>
              </a:solidFill>
            </a:rPr>
            <a:t>st</a:t>
          </a:r>
          <a:r>
            <a:rPr lang="en-US" sz="1800" kern="1200">
              <a:solidFill>
                <a:schemeClr val="tx1">
                  <a:lumMod val="65000"/>
                  <a:lumOff val="35000"/>
                </a:schemeClr>
              </a:solidFill>
            </a:rPr>
            <a:t> deadline</a:t>
          </a:r>
        </a:p>
      </dsp:txBody>
      <dsp:txXfrm>
        <a:off x="7370274" y="4283774"/>
        <a:ext cx="2202346" cy="559689"/>
      </dsp:txXfrm>
    </dsp:sp>
    <dsp:sp modelId="{8AC152BB-B87A-4B80-918F-19BE10A675D9}">
      <dsp:nvSpPr>
        <dsp:cNvPr id="0" name=""/>
        <dsp:cNvSpPr/>
      </dsp:nvSpPr>
      <dsp:spPr>
        <a:xfrm>
          <a:off x="7099630" y="2690813"/>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C230E79-E7DC-4F69-B934-3E0BCF5D7B1B}">
      <dsp:nvSpPr>
        <dsp:cNvPr id="0" name=""/>
        <dsp:cNvSpPr/>
      </dsp:nvSpPr>
      <dsp:spPr>
        <a:xfrm>
          <a:off x="7060115" y="2640440"/>
          <a:ext cx="97431"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D5283-6BFF-4AED-9B28-4074DE534BC1}">
      <dsp:nvSpPr>
        <dsp:cNvPr id="0" name=""/>
        <dsp:cNvSpPr/>
      </dsp:nvSpPr>
      <dsp:spPr>
        <a:xfrm rot="8100000">
          <a:off x="8273756" y="626633"/>
          <a:ext cx="382748" cy="382748"/>
        </a:xfrm>
        <a:prstGeom prst="teardrop">
          <a:avLst>
            <a:gd name="adj" fmla="val 115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C060E0-53D8-4036-A68B-5B00BEFD1764}">
      <dsp:nvSpPr>
        <dsp:cNvPr id="0" name=""/>
        <dsp:cNvSpPr/>
      </dsp:nvSpPr>
      <dsp:spPr>
        <a:xfrm>
          <a:off x="8316276" y="669153"/>
          <a:ext cx="297708" cy="29770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96F755-B200-4626-B955-CAA32922FB65}">
      <dsp:nvSpPr>
        <dsp:cNvPr id="0" name=""/>
        <dsp:cNvSpPr/>
      </dsp:nvSpPr>
      <dsp:spPr>
        <a:xfrm>
          <a:off x="8735774" y="1097851"/>
          <a:ext cx="2202346" cy="1592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solidFill>
                <a:schemeClr val="tx1">
                  <a:lumMod val="65000"/>
                  <a:lumOff val="35000"/>
                </a:schemeClr>
              </a:solidFill>
            </a:rPr>
            <a:t>Internal deadline for GEO to provide geography for next year’s BAS products.</a:t>
          </a:r>
        </a:p>
      </dsp:txBody>
      <dsp:txXfrm>
        <a:off x="8735774" y="1097851"/>
        <a:ext cx="2202346" cy="1592961"/>
      </dsp:txXfrm>
    </dsp:sp>
    <dsp:sp modelId="{B59CF03D-1A35-4114-9AED-E4AA01AA6243}">
      <dsp:nvSpPr>
        <dsp:cNvPr id="0" name=""/>
        <dsp:cNvSpPr/>
      </dsp:nvSpPr>
      <dsp:spPr>
        <a:xfrm>
          <a:off x="8735774" y="538162"/>
          <a:ext cx="2202346"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kern="1200">
              <a:solidFill>
                <a:schemeClr val="tx1">
                  <a:lumMod val="65000"/>
                  <a:lumOff val="35000"/>
                </a:schemeClr>
              </a:solidFill>
            </a:rPr>
            <a:t>BAS Benchmark</a:t>
          </a:r>
        </a:p>
      </dsp:txBody>
      <dsp:txXfrm>
        <a:off x="8735774" y="538162"/>
        <a:ext cx="2202346" cy="559689"/>
      </dsp:txXfrm>
    </dsp:sp>
    <dsp:sp modelId="{906F55DC-BA72-45AA-A363-78DCC75127FE}">
      <dsp:nvSpPr>
        <dsp:cNvPr id="0" name=""/>
        <dsp:cNvSpPr/>
      </dsp:nvSpPr>
      <dsp:spPr>
        <a:xfrm>
          <a:off x="8465130" y="1097851"/>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A571EF6-DC40-4E80-AD5F-DA7078791D3D}">
      <dsp:nvSpPr>
        <dsp:cNvPr id="0" name=""/>
        <dsp:cNvSpPr/>
      </dsp:nvSpPr>
      <dsp:spPr>
        <a:xfrm>
          <a:off x="8425615" y="2640440"/>
          <a:ext cx="97431"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31425-32C2-4A40-B64E-023D33072085}"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49B18-7317-4C9A-B329-89296AD874CF}" type="slidenum">
              <a:rPr lang="en-US" smtClean="0"/>
              <a:t>‹#›</a:t>
            </a:fld>
            <a:endParaRPr lang="en-US"/>
          </a:p>
        </p:txBody>
      </p:sp>
    </p:spTree>
    <p:extLst>
      <p:ext uri="{BB962C8B-B14F-4D97-AF65-F5344CB8AC3E}">
        <p14:creationId xmlns:p14="http://schemas.microsoft.com/office/powerpoint/2010/main" val="131114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960BD-B8F2-4BAE-99E6-930244EBD18B}" type="slidenum">
              <a:rPr lang="en-US" smtClean="0"/>
              <a:t>2</a:t>
            </a:fld>
            <a:endParaRPr lang="en-US"/>
          </a:p>
        </p:txBody>
      </p:sp>
    </p:spTree>
    <p:extLst>
      <p:ext uri="{BB962C8B-B14F-4D97-AF65-F5344CB8AC3E}">
        <p14:creationId xmlns:p14="http://schemas.microsoft.com/office/powerpoint/2010/main" val="3293246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11</a:t>
            </a:fld>
            <a:endParaRPr lang="en-US"/>
          </a:p>
        </p:txBody>
      </p:sp>
    </p:spTree>
    <p:extLst>
      <p:ext uri="{BB962C8B-B14F-4D97-AF65-F5344CB8AC3E}">
        <p14:creationId xmlns:p14="http://schemas.microsoft.com/office/powerpoint/2010/main" val="194588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8960BD-B8F2-4BAE-99E6-930244EBD18B}" type="slidenum">
              <a:rPr lang="en-US" smtClean="0"/>
              <a:t>12</a:t>
            </a:fld>
            <a:endParaRPr lang="en-US"/>
          </a:p>
        </p:txBody>
      </p:sp>
    </p:spTree>
    <p:extLst>
      <p:ext uri="{BB962C8B-B14F-4D97-AF65-F5344CB8AC3E}">
        <p14:creationId xmlns:p14="http://schemas.microsoft.com/office/powerpoint/2010/main" val="239530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cs typeface="Calibri"/>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13</a:t>
            </a:fld>
            <a:endParaRPr lang="en-US"/>
          </a:p>
        </p:txBody>
      </p:sp>
    </p:spTree>
    <p:extLst>
      <p:ext uri="{BB962C8B-B14F-4D97-AF65-F5344CB8AC3E}">
        <p14:creationId xmlns:p14="http://schemas.microsoft.com/office/powerpoint/2010/main" val="39810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960BD-B8F2-4BAE-99E6-930244EBD18B}" type="slidenum">
              <a:rPr lang="en-US" smtClean="0"/>
              <a:t>14</a:t>
            </a:fld>
            <a:endParaRPr lang="en-US"/>
          </a:p>
        </p:txBody>
      </p:sp>
    </p:spTree>
    <p:extLst>
      <p:ext uri="{BB962C8B-B14F-4D97-AF65-F5344CB8AC3E}">
        <p14:creationId xmlns:p14="http://schemas.microsoft.com/office/powerpoint/2010/main" val="82203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218960BD-B8F2-4BAE-99E6-930244EBD18B}" type="slidenum">
              <a:rPr lang="en-US" smtClean="0"/>
              <a:t>15</a:t>
            </a:fld>
            <a:endParaRPr lang="en-US"/>
          </a:p>
        </p:txBody>
      </p:sp>
    </p:spTree>
    <p:extLst>
      <p:ext uri="{BB962C8B-B14F-4D97-AF65-F5344CB8AC3E}">
        <p14:creationId xmlns:p14="http://schemas.microsoft.com/office/powerpoint/2010/main" val="150347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24773-3E05-495C-ABFB-CE44620A52AF}" type="slidenum">
              <a:rPr lang="en-US" smtClean="0"/>
              <a:t>16</a:t>
            </a:fld>
            <a:endParaRPr lang="en-US"/>
          </a:p>
        </p:txBody>
      </p:sp>
    </p:spTree>
    <p:extLst>
      <p:ext uri="{BB962C8B-B14F-4D97-AF65-F5344CB8AC3E}">
        <p14:creationId xmlns:p14="http://schemas.microsoft.com/office/powerpoint/2010/main" val="208963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A33367-C7DD-4070-8A8A-4A94FB71ED67}" type="slidenum">
              <a:rPr lang="en-US" smtClean="0"/>
              <a:t>17</a:t>
            </a:fld>
            <a:endParaRPr lang="en-US"/>
          </a:p>
        </p:txBody>
      </p:sp>
    </p:spTree>
    <p:extLst>
      <p:ext uri="{BB962C8B-B14F-4D97-AF65-F5344CB8AC3E}">
        <p14:creationId xmlns:p14="http://schemas.microsoft.com/office/powerpoint/2010/main" val="3137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D42-8657-474C-8E2C-E13A4AD38B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52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4D42-8657-474C-8E2C-E13A4AD38B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831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20</a:t>
            </a:fld>
            <a:endParaRPr lang="en-US"/>
          </a:p>
        </p:txBody>
      </p:sp>
    </p:spTree>
    <p:extLst>
      <p:ext uri="{BB962C8B-B14F-4D97-AF65-F5344CB8AC3E}">
        <p14:creationId xmlns:p14="http://schemas.microsoft.com/office/powerpoint/2010/main" val="361438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29640" y="2840355"/>
            <a:ext cx="7437120" cy="3950970"/>
          </a:xfrm>
        </p:spPr>
        <p:txBody>
          <a:bodyPr/>
          <a:lstStyle/>
          <a:p>
            <a:endParaRPr lang="en-US" dirty="0"/>
          </a:p>
        </p:txBody>
      </p:sp>
      <p:sp>
        <p:nvSpPr>
          <p:cNvPr id="4" name="Slide Number Placeholder 3"/>
          <p:cNvSpPr>
            <a:spLocks noGrp="1"/>
          </p:cNvSpPr>
          <p:nvPr>
            <p:ph type="sldNum" sz="quarter" idx="10"/>
          </p:nvPr>
        </p:nvSpPr>
        <p:spPr/>
        <p:txBody>
          <a:bodyPr/>
          <a:lstStyle/>
          <a:p>
            <a:fld id="{218960BD-B8F2-4BAE-99E6-930244EBD18B}" type="slidenum">
              <a:rPr lang="en-US" smtClean="0"/>
              <a:t>3</a:t>
            </a:fld>
            <a:endParaRPr lang="en-US"/>
          </a:p>
        </p:txBody>
      </p:sp>
    </p:spTree>
    <p:extLst>
      <p:ext uri="{BB962C8B-B14F-4D97-AF65-F5344CB8AC3E}">
        <p14:creationId xmlns:p14="http://schemas.microsoft.com/office/powerpoint/2010/main" val="24443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21</a:t>
            </a:fld>
            <a:endParaRPr lang="en-US"/>
          </a:p>
        </p:txBody>
      </p:sp>
    </p:spTree>
    <p:extLst>
      <p:ext uri="{BB962C8B-B14F-4D97-AF65-F5344CB8AC3E}">
        <p14:creationId xmlns:p14="http://schemas.microsoft.com/office/powerpoint/2010/main" val="246607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22</a:t>
            </a:fld>
            <a:endParaRPr lang="en-US"/>
          </a:p>
        </p:txBody>
      </p:sp>
    </p:spTree>
    <p:extLst>
      <p:ext uri="{BB962C8B-B14F-4D97-AF65-F5344CB8AC3E}">
        <p14:creationId xmlns:p14="http://schemas.microsoft.com/office/powerpoint/2010/main" val="3135771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23</a:t>
            </a:fld>
            <a:endParaRPr lang="en-US"/>
          </a:p>
        </p:txBody>
      </p:sp>
    </p:spTree>
    <p:extLst>
      <p:ext uri="{BB962C8B-B14F-4D97-AF65-F5344CB8AC3E}">
        <p14:creationId xmlns:p14="http://schemas.microsoft.com/office/powerpoint/2010/main" val="201044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8960BD-B8F2-4BAE-99E6-930244EBD18B}" type="slidenum">
              <a:rPr lang="en-US" smtClean="0"/>
              <a:t>24</a:t>
            </a:fld>
            <a:endParaRPr lang="en-US"/>
          </a:p>
        </p:txBody>
      </p:sp>
    </p:spTree>
    <p:extLst>
      <p:ext uri="{BB962C8B-B14F-4D97-AF65-F5344CB8AC3E}">
        <p14:creationId xmlns:p14="http://schemas.microsoft.com/office/powerpoint/2010/main" val="328919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25</a:t>
            </a:fld>
            <a:endParaRPr lang="en-US"/>
          </a:p>
        </p:txBody>
      </p:sp>
    </p:spTree>
    <p:extLst>
      <p:ext uri="{BB962C8B-B14F-4D97-AF65-F5344CB8AC3E}">
        <p14:creationId xmlns:p14="http://schemas.microsoft.com/office/powerpoint/2010/main" val="81546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26</a:t>
            </a:fld>
            <a:endParaRPr lang="en-US"/>
          </a:p>
        </p:txBody>
      </p:sp>
    </p:spTree>
    <p:extLst>
      <p:ext uri="{BB962C8B-B14F-4D97-AF65-F5344CB8AC3E}">
        <p14:creationId xmlns:p14="http://schemas.microsoft.com/office/powerpoint/2010/main" val="2502471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27</a:t>
            </a:fld>
            <a:endParaRPr lang="en-US"/>
          </a:p>
        </p:txBody>
      </p:sp>
    </p:spTree>
    <p:extLst>
      <p:ext uri="{BB962C8B-B14F-4D97-AF65-F5344CB8AC3E}">
        <p14:creationId xmlns:p14="http://schemas.microsoft.com/office/powerpoint/2010/main" val="345215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28</a:t>
            </a:fld>
            <a:endParaRPr lang="en-US"/>
          </a:p>
        </p:txBody>
      </p:sp>
    </p:spTree>
    <p:extLst>
      <p:ext uri="{BB962C8B-B14F-4D97-AF65-F5344CB8AC3E}">
        <p14:creationId xmlns:p14="http://schemas.microsoft.com/office/powerpoint/2010/main" val="1909178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949B18-7317-4C9A-B329-89296AD874CF}" type="slidenum">
              <a:rPr lang="en-US" smtClean="0"/>
              <a:t>29</a:t>
            </a:fld>
            <a:endParaRPr lang="en-US"/>
          </a:p>
        </p:txBody>
      </p:sp>
    </p:spTree>
    <p:extLst>
      <p:ext uri="{BB962C8B-B14F-4D97-AF65-F5344CB8AC3E}">
        <p14:creationId xmlns:p14="http://schemas.microsoft.com/office/powerpoint/2010/main" val="1793676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30</a:t>
            </a:fld>
            <a:endParaRPr lang="en-US"/>
          </a:p>
        </p:txBody>
      </p:sp>
    </p:spTree>
    <p:extLst>
      <p:ext uri="{BB962C8B-B14F-4D97-AF65-F5344CB8AC3E}">
        <p14:creationId xmlns:p14="http://schemas.microsoft.com/office/powerpoint/2010/main" val="317968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18960BD-B8F2-4BAE-99E6-930244EBD18B}" type="slidenum">
              <a:rPr lang="en-US" smtClean="0"/>
              <a:t>4</a:t>
            </a:fld>
            <a:endParaRPr lang="en-US"/>
          </a:p>
        </p:txBody>
      </p:sp>
    </p:spTree>
    <p:extLst>
      <p:ext uri="{BB962C8B-B14F-4D97-AF65-F5344CB8AC3E}">
        <p14:creationId xmlns:p14="http://schemas.microsoft.com/office/powerpoint/2010/main" val="2864908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31</a:t>
            </a:fld>
            <a:endParaRPr lang="en-US"/>
          </a:p>
        </p:txBody>
      </p:sp>
    </p:spTree>
    <p:extLst>
      <p:ext uri="{BB962C8B-B14F-4D97-AF65-F5344CB8AC3E}">
        <p14:creationId xmlns:p14="http://schemas.microsoft.com/office/powerpoint/2010/main" val="4123546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8960BD-B8F2-4BAE-99E6-930244EBD18B}" type="slidenum">
              <a:rPr lang="en-US" smtClean="0"/>
              <a:t>32</a:t>
            </a:fld>
            <a:endParaRPr lang="en-US"/>
          </a:p>
        </p:txBody>
      </p:sp>
    </p:spTree>
    <p:extLst>
      <p:ext uri="{BB962C8B-B14F-4D97-AF65-F5344CB8AC3E}">
        <p14:creationId xmlns:p14="http://schemas.microsoft.com/office/powerpoint/2010/main" val="385326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29565" y="3248501"/>
            <a:ext cx="6080760" cy="2542699"/>
          </a:xfrm>
        </p:spPr>
        <p:txBody>
          <a:bodyPr/>
          <a:lstStyle/>
          <a:p>
            <a:endParaRPr lang="en-US" dirty="0"/>
          </a:p>
        </p:txBody>
      </p:sp>
    </p:spTree>
    <p:extLst>
      <p:ext uri="{BB962C8B-B14F-4D97-AF65-F5344CB8AC3E}">
        <p14:creationId xmlns:p14="http://schemas.microsoft.com/office/powerpoint/2010/main" val="78050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218960BD-B8F2-4BAE-99E6-930244EBD18B}" type="slidenum">
              <a:rPr lang="en-US" smtClean="0"/>
              <a:t>6</a:t>
            </a:fld>
            <a:endParaRPr lang="en-US"/>
          </a:p>
        </p:txBody>
      </p:sp>
    </p:spTree>
    <p:extLst>
      <p:ext uri="{BB962C8B-B14F-4D97-AF65-F5344CB8AC3E}">
        <p14:creationId xmlns:p14="http://schemas.microsoft.com/office/powerpoint/2010/main" val="123611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DD2092E-C294-490B-9852-4345A4EB340A}" type="slidenum">
              <a:rPr lang="en-US" altLang="en-US"/>
              <a:pPr/>
              <a:t>7</a:t>
            </a:fld>
            <a:endParaRPr lang="en-US" altLang="en-US"/>
          </a:p>
        </p:txBody>
      </p:sp>
      <p:sp>
        <p:nvSpPr>
          <p:cNvPr id="7577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419203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790BBAC-388B-40BF-A1D3-A0A9BA0C78E2}" type="slidenum">
              <a:rPr lang="en-US" altLang="en-US"/>
              <a:pPr/>
              <a:t>8</a:t>
            </a:fld>
            <a:endParaRPr lang="en-US" altLang="en-US"/>
          </a:p>
        </p:txBody>
      </p:sp>
      <p:sp>
        <p:nvSpPr>
          <p:cNvPr id="69635" name="Rectangle 3"/>
          <p:cNvSpPr>
            <a:spLocks noGrp="1" noChangeArrowheads="1"/>
          </p:cNvSpPr>
          <p:nvPr>
            <p:ph type="body" idx="1"/>
          </p:nvPr>
        </p:nvSpPr>
        <p:spPr/>
        <p:txBody>
          <a:bodyPr/>
          <a:lstStyle/>
          <a:p>
            <a:endParaRPr lang="en-US" dirty="0">
              <a:cs typeface="Calibri" panose="020F0502020204030204"/>
            </a:endParaRPr>
          </a:p>
        </p:txBody>
      </p:sp>
    </p:spTree>
    <p:extLst>
      <p:ext uri="{BB962C8B-B14F-4D97-AF65-F5344CB8AC3E}">
        <p14:creationId xmlns:p14="http://schemas.microsoft.com/office/powerpoint/2010/main" val="122986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790BBAC-388B-40BF-A1D3-A0A9BA0C78E2}" type="slidenum">
              <a:rPr lang="en-US" altLang="en-US"/>
              <a:pPr/>
              <a:t>9</a:t>
            </a:fld>
            <a:endParaRPr lang="en-US" altLang="en-US"/>
          </a:p>
        </p:txBody>
      </p:sp>
      <p:sp>
        <p:nvSpPr>
          <p:cNvPr id="69635" name="Rectangle 3"/>
          <p:cNvSpPr>
            <a:spLocks noGrp="1" noChangeArrowheads="1"/>
          </p:cNvSpPr>
          <p:nvPr>
            <p:ph type="body" idx="1"/>
          </p:nvPr>
        </p:nvSpPr>
        <p:spPr/>
        <p:txBody>
          <a:bodyPr/>
          <a:lstStyle/>
          <a:p>
            <a:endParaRPr lang="en-US" altLang="en-US" sz="1000" dirty="0"/>
          </a:p>
        </p:txBody>
      </p:sp>
    </p:spTree>
    <p:extLst>
      <p:ext uri="{BB962C8B-B14F-4D97-AF65-F5344CB8AC3E}">
        <p14:creationId xmlns:p14="http://schemas.microsoft.com/office/powerpoint/2010/main" val="326091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8960BD-B8F2-4BAE-99E6-930244EBD18B}" type="slidenum">
              <a:rPr lang="en-US" smtClean="0"/>
              <a:t>10</a:t>
            </a:fld>
            <a:endParaRPr lang="en-US"/>
          </a:p>
        </p:txBody>
      </p:sp>
    </p:spTree>
    <p:extLst>
      <p:ext uri="{BB962C8B-B14F-4D97-AF65-F5344CB8AC3E}">
        <p14:creationId xmlns:p14="http://schemas.microsoft.com/office/powerpoint/2010/main" val="225198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4" name="Slide Number Placeholder 5">
            <a:extLst>
              <a:ext uri="{FF2B5EF4-FFF2-40B4-BE49-F238E27FC236}">
                <a16:creationId xmlns:a16="http://schemas.microsoft.com/office/drawing/2014/main" id="{64F46A34-B7E2-4AEA-9E56-3466615A7A11}"/>
              </a:ext>
            </a:extLst>
          </p:cNvPr>
          <p:cNvSpPr>
            <a:spLocks noGrp="1"/>
          </p:cNvSpPr>
          <p:nvPr>
            <p:ph type="sldNum" sz="quarter" idx="4"/>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5" name="Footer Placeholder 3">
            <a:extLst>
              <a:ext uri="{FF2B5EF4-FFF2-40B4-BE49-F238E27FC236}">
                <a16:creationId xmlns:a16="http://schemas.microsoft.com/office/drawing/2014/main" id="{33817F29-779F-408F-B42E-7EA061FDA5FB}"/>
              </a:ext>
            </a:extLst>
          </p:cNvPr>
          <p:cNvSpPr>
            <a:spLocks noGrp="1"/>
          </p:cNvSpPr>
          <p:nvPr>
            <p:ph type="ftr" sz="quarter" idx="3"/>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2955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C752864-DDCC-4FF6-A737-46C6CA3435A6}"/>
              </a:ext>
            </a:extLst>
          </p:cNvPr>
          <p:cNvSpPr>
            <a:spLocks noGrp="1"/>
          </p:cNvSpPr>
          <p:nvPr>
            <p:ph type="sldNum" sz="quarter" idx="4"/>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9" name="Footer Placeholder 3">
            <a:extLst>
              <a:ext uri="{FF2B5EF4-FFF2-40B4-BE49-F238E27FC236}">
                <a16:creationId xmlns:a16="http://schemas.microsoft.com/office/drawing/2014/main" id="{1ED5A106-A1B8-4700-8084-5AA4CB4161A3}"/>
              </a:ext>
            </a:extLst>
          </p:cNvPr>
          <p:cNvSpPr>
            <a:spLocks noGrp="1"/>
          </p:cNvSpPr>
          <p:nvPr>
            <p:ph type="ftr" sz="quarter" idx="3"/>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Vertical Text Placeholder 2">
            <a:extLst>
              <a:ext uri="{FF2B5EF4-FFF2-40B4-BE49-F238E27FC236}">
                <a16:creationId xmlns:a16="http://schemas.microsoft.com/office/drawing/2014/main" id="{CE4C532D-795F-472B-ABF6-2B0C0FCA2816}"/>
              </a:ext>
            </a:extLst>
          </p:cNvPr>
          <p:cNvSpPr>
            <a:spLocks noGrp="1"/>
          </p:cNvSpPr>
          <p:nvPr>
            <p:ph type="body" orient="vert" idx="1"/>
          </p:nvPr>
        </p:nvSpPr>
        <p:spPr>
          <a:xfrm>
            <a:off x="838200" y="1825626"/>
            <a:ext cx="10515600" cy="4049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43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E128B997-4C71-4E33-8466-B1A71B861DE5}"/>
              </a:ext>
            </a:extLst>
          </p:cNvPr>
          <p:cNvSpPr>
            <a:spLocks noGrp="1"/>
          </p:cNvSpPr>
          <p:nvPr>
            <p:ph type="sldNum" sz="quarter" idx="4"/>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10" name="Footer Placeholder 3">
            <a:extLst>
              <a:ext uri="{FF2B5EF4-FFF2-40B4-BE49-F238E27FC236}">
                <a16:creationId xmlns:a16="http://schemas.microsoft.com/office/drawing/2014/main" id="{F09427D7-C4C3-43CC-BF91-D0909CBBB53E}"/>
              </a:ext>
            </a:extLst>
          </p:cNvPr>
          <p:cNvSpPr>
            <a:spLocks noGrp="1"/>
          </p:cNvSpPr>
          <p:nvPr>
            <p:ph type="ftr" sz="quarter" idx="3"/>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Vertical Title 1">
            <a:extLst>
              <a:ext uri="{FF2B5EF4-FFF2-40B4-BE49-F238E27FC236}">
                <a16:creationId xmlns:a16="http://schemas.microsoft.com/office/drawing/2014/main" id="{E7A3BDB8-5F01-4798-A2A0-29381613CCDF}"/>
              </a:ext>
            </a:extLst>
          </p:cNvPr>
          <p:cNvSpPr>
            <a:spLocks noGrp="1"/>
          </p:cNvSpPr>
          <p:nvPr>
            <p:ph type="title" orient="vert"/>
          </p:nvPr>
        </p:nvSpPr>
        <p:spPr>
          <a:xfrm>
            <a:off x="8724900" y="365126"/>
            <a:ext cx="2628900" cy="5510380"/>
          </a:xfrm>
        </p:spPr>
        <p:txBody>
          <a:bodyPr vert="eaVert"/>
          <a:lstStyle/>
          <a:p>
            <a:r>
              <a:rPr lang="en-US"/>
              <a:t>Click to edit Master title style</a:t>
            </a:r>
          </a:p>
        </p:txBody>
      </p:sp>
      <p:sp>
        <p:nvSpPr>
          <p:cNvPr id="7" name="Vertical Text Placeholder 2">
            <a:extLst>
              <a:ext uri="{FF2B5EF4-FFF2-40B4-BE49-F238E27FC236}">
                <a16:creationId xmlns:a16="http://schemas.microsoft.com/office/drawing/2014/main" id="{6F6A58F2-DB3F-4E1C-8516-C9F659718200}"/>
              </a:ext>
            </a:extLst>
          </p:cNvPr>
          <p:cNvSpPr>
            <a:spLocks noGrp="1"/>
          </p:cNvSpPr>
          <p:nvPr>
            <p:ph type="body" orient="vert" idx="1"/>
          </p:nvPr>
        </p:nvSpPr>
        <p:spPr>
          <a:xfrm>
            <a:off x="838200" y="365126"/>
            <a:ext cx="7734300" cy="55103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719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007C-9A60-8DC5-F646-B89BA84C0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0F5D9E-475C-E8A2-3FD5-D0348643C1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75DEB3-4894-0582-2729-DA8F82A0B3D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2A96B5-5A30-3017-1F6B-A1D694DBE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A7AC7-D2E6-61E3-FB7C-E1126F09C166}"/>
              </a:ext>
            </a:extLst>
          </p:cNvPr>
          <p:cNvSpPr>
            <a:spLocks noGrp="1"/>
          </p:cNvSpPr>
          <p:nvPr>
            <p:ph type="sldNum" sz="quarter" idx="12"/>
          </p:nvPr>
        </p:nvSpPr>
        <p:spPr/>
        <p:txBody>
          <a:bodyPr/>
          <a:lstStyle/>
          <a:p>
            <a:fld id="{9D235F08-72FD-47AD-8EEA-814449CB2D48}" type="slidenum">
              <a:rPr lang="en-US" smtClean="0"/>
              <a:t>‹#›</a:t>
            </a:fld>
            <a:endParaRPr lang="en-US"/>
          </a:p>
        </p:txBody>
      </p:sp>
    </p:spTree>
    <p:extLst>
      <p:ext uri="{BB962C8B-B14F-4D97-AF65-F5344CB8AC3E}">
        <p14:creationId xmlns:p14="http://schemas.microsoft.com/office/powerpoint/2010/main" val="3706199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icture only-Tea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p>
            <a:endParaRPr lang="en-US"/>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p>
            <a:fld id="{D9BE9A60-AEED-4D3F-B1DD-208B065E4E2B}" type="slidenum">
              <a:rPr lang="en-US" smtClean="0"/>
              <a:t>‹#›</a:t>
            </a:fld>
            <a:endParaRPr lang="en-US"/>
          </a:p>
        </p:txBody>
      </p:sp>
    </p:spTree>
    <p:extLst>
      <p:ext uri="{BB962C8B-B14F-4D97-AF65-F5344CB8AC3E}">
        <p14:creationId xmlns:p14="http://schemas.microsoft.com/office/powerpoint/2010/main" val="2122617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ub 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36164"/>
            <a:ext cx="6400800" cy="1325563"/>
          </a:xfrm>
        </p:spPr>
        <p:txBody>
          <a:bodyPr/>
          <a:lstStyle>
            <a:lvl1pPr>
              <a:defRPr spc="60" baseline="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313"/>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711" y="2933273"/>
            <a:ext cx="6400800" cy="2735689"/>
          </a:xfrm>
        </p:spPr>
        <p:txBody>
          <a:bodyPr/>
          <a:lstStyle>
            <a:lvl1pPr>
              <a:lnSpc>
                <a:spcPts val="1750"/>
              </a:lnSpc>
              <a:defRPr sz="1400" b="0" spc="-20" baseline="0">
                <a:latin typeface="+mn-lt"/>
              </a:defRPr>
            </a:lvl1pPr>
            <a:lvl2pPr>
              <a:spcBef>
                <a:spcPts val="600"/>
              </a:spcBef>
              <a:defRPr sz="1200" spc="-20" baseline="0"/>
            </a:lvl2pPr>
            <a:lvl3pPr>
              <a:spcBef>
                <a:spcPts val="600"/>
              </a:spcBef>
              <a:defRPr sz="1200" spc="-20" baseline="0"/>
            </a:lvl3pPr>
            <a:lvl4pPr>
              <a:spcBef>
                <a:spcPts val="600"/>
              </a:spcBef>
              <a:defRPr sz="1200" spc="-20" baseline="0"/>
            </a:lvl4pPr>
            <a:lvl5pPr>
              <a:spcBef>
                <a:spcPts val="600"/>
              </a:spcBef>
              <a:defRPr sz="1200" spc="-2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p>
            <a:endParaRPr lang="en-US"/>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p>
            <a:fld id="{D9BE9A60-AEED-4D3F-B1DD-208B065E4E2B}" type="slidenum">
              <a:rPr lang="en-US" smtClean="0"/>
              <a:t>‹#›</a:t>
            </a:fld>
            <a:endParaRPr lang="en-US"/>
          </a:p>
        </p:txBody>
      </p:sp>
    </p:spTree>
    <p:extLst>
      <p:ext uri="{BB962C8B-B14F-4D97-AF65-F5344CB8AC3E}">
        <p14:creationId xmlns:p14="http://schemas.microsoft.com/office/powerpoint/2010/main" val="120187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FC6ECDF8-80C5-474C-9FD5-2CED318A22C8}"/>
              </a:ext>
            </a:extLst>
          </p:cNvPr>
          <p:cNvSpPr>
            <a:spLocks noGrp="1"/>
          </p:cNvSpPr>
          <p:nvPr>
            <p:ph type="sldNum" sz="quarter" idx="4"/>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10" name="Footer Placeholder 3">
            <a:extLst>
              <a:ext uri="{FF2B5EF4-FFF2-40B4-BE49-F238E27FC236}">
                <a16:creationId xmlns:a16="http://schemas.microsoft.com/office/drawing/2014/main" id="{3B75DB07-4812-44FD-8547-E451C1913EB5}"/>
              </a:ext>
            </a:extLst>
          </p:cNvPr>
          <p:cNvSpPr>
            <a:spLocks noGrp="1"/>
          </p:cNvSpPr>
          <p:nvPr>
            <p:ph type="ftr" sz="quarter" idx="3"/>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ontent Placeholder 2">
            <a:extLst>
              <a:ext uri="{FF2B5EF4-FFF2-40B4-BE49-F238E27FC236}">
                <a16:creationId xmlns:a16="http://schemas.microsoft.com/office/drawing/2014/main" id="{CDBCFEEA-EDD6-400E-814F-139F93BE53A5}"/>
              </a:ext>
            </a:extLst>
          </p:cNvPr>
          <p:cNvSpPr>
            <a:spLocks noGrp="1"/>
          </p:cNvSpPr>
          <p:nvPr>
            <p:ph idx="1"/>
          </p:nvPr>
        </p:nvSpPr>
        <p:spPr>
          <a:xfrm>
            <a:off x="838200" y="1825626"/>
            <a:ext cx="10515600" cy="4098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921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9" name="Slide Number Placeholder 5">
            <a:extLst>
              <a:ext uri="{FF2B5EF4-FFF2-40B4-BE49-F238E27FC236}">
                <a16:creationId xmlns:a16="http://schemas.microsoft.com/office/drawing/2014/main" id="{FF0755AE-4200-4C40-9B02-67B6B6403451}"/>
              </a:ext>
            </a:extLst>
          </p:cNvPr>
          <p:cNvSpPr>
            <a:spLocks noGrp="1"/>
          </p:cNvSpPr>
          <p:nvPr>
            <p:ph type="sldNum" sz="quarter" idx="4"/>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10" name="Footer Placeholder 3">
            <a:extLst>
              <a:ext uri="{FF2B5EF4-FFF2-40B4-BE49-F238E27FC236}">
                <a16:creationId xmlns:a16="http://schemas.microsoft.com/office/drawing/2014/main" id="{41F4947C-0A23-472C-87FC-CA97BD9EC5D7}"/>
              </a:ext>
            </a:extLst>
          </p:cNvPr>
          <p:cNvSpPr>
            <a:spLocks noGrp="1"/>
          </p:cNvSpPr>
          <p:nvPr>
            <p:ph type="ftr" sz="quarter" idx="3"/>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ext Placeholder 2">
            <a:extLst>
              <a:ext uri="{FF2B5EF4-FFF2-40B4-BE49-F238E27FC236}">
                <a16:creationId xmlns:a16="http://schemas.microsoft.com/office/drawing/2014/main" id="{6A4EE965-CB74-4867-9158-3ECFF10B269C}"/>
              </a:ext>
            </a:extLst>
          </p:cNvPr>
          <p:cNvSpPr>
            <a:spLocks noGrp="1"/>
          </p:cNvSpPr>
          <p:nvPr>
            <p:ph type="body" idx="1"/>
          </p:nvPr>
        </p:nvSpPr>
        <p:spPr>
          <a:xfrm>
            <a:off x="831850" y="4589464"/>
            <a:ext cx="10515600" cy="133468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6642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93884731-7495-491E-9C98-26F43DF93E1B}"/>
              </a:ext>
            </a:extLst>
          </p:cNvPr>
          <p:cNvSpPr>
            <a:spLocks noGrp="1"/>
          </p:cNvSpPr>
          <p:nvPr>
            <p:ph type="sldNum" sz="quarter" idx="4"/>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11" name="Footer Placeholder 3">
            <a:extLst>
              <a:ext uri="{FF2B5EF4-FFF2-40B4-BE49-F238E27FC236}">
                <a16:creationId xmlns:a16="http://schemas.microsoft.com/office/drawing/2014/main" id="{1594A6B3-0B3F-4F27-A20B-8589CF188F92}"/>
              </a:ext>
            </a:extLst>
          </p:cNvPr>
          <p:cNvSpPr>
            <a:spLocks noGrp="1"/>
          </p:cNvSpPr>
          <p:nvPr>
            <p:ph type="ftr" sz="quarter" idx="3"/>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Content Placeholder 2">
            <a:extLst>
              <a:ext uri="{FF2B5EF4-FFF2-40B4-BE49-F238E27FC236}">
                <a16:creationId xmlns:a16="http://schemas.microsoft.com/office/drawing/2014/main" id="{12EA5995-926A-465F-ADFA-9A7F157CE67A}"/>
              </a:ext>
            </a:extLst>
          </p:cNvPr>
          <p:cNvSpPr>
            <a:spLocks noGrp="1"/>
          </p:cNvSpPr>
          <p:nvPr>
            <p:ph sz="half" idx="1"/>
          </p:nvPr>
        </p:nvSpPr>
        <p:spPr>
          <a:xfrm>
            <a:off x="838200" y="1825625"/>
            <a:ext cx="51816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1DDA230D-2785-4063-86F9-0C7CB5B90D88}"/>
              </a:ext>
            </a:extLst>
          </p:cNvPr>
          <p:cNvSpPr>
            <a:spLocks noGrp="1"/>
          </p:cNvSpPr>
          <p:nvPr>
            <p:ph sz="half" idx="2"/>
          </p:nvPr>
        </p:nvSpPr>
        <p:spPr>
          <a:xfrm>
            <a:off x="6172200" y="1825625"/>
            <a:ext cx="51816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35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a:extLst>
              <a:ext uri="{FF2B5EF4-FFF2-40B4-BE49-F238E27FC236}">
                <a16:creationId xmlns:a16="http://schemas.microsoft.com/office/drawing/2014/main" id="{61ED8657-179C-4F51-AD21-23E9FCF924FC}"/>
              </a:ext>
            </a:extLst>
          </p:cNvPr>
          <p:cNvSpPr>
            <a:spLocks noGrp="1"/>
          </p:cNvSpPr>
          <p:nvPr>
            <p:ph type="sldNum" sz="quarter" idx="10"/>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13" name="Footer Placeholder 3">
            <a:extLst>
              <a:ext uri="{FF2B5EF4-FFF2-40B4-BE49-F238E27FC236}">
                <a16:creationId xmlns:a16="http://schemas.microsoft.com/office/drawing/2014/main" id="{44B21295-0588-44A9-935A-2BF44A89EC9E}"/>
              </a:ext>
            </a:extLst>
          </p:cNvPr>
          <p:cNvSpPr>
            <a:spLocks noGrp="1"/>
          </p:cNvSpPr>
          <p:nvPr>
            <p:ph type="ftr" sz="quarter" idx="11"/>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Content Placeholder 3">
            <a:extLst>
              <a:ext uri="{FF2B5EF4-FFF2-40B4-BE49-F238E27FC236}">
                <a16:creationId xmlns:a16="http://schemas.microsoft.com/office/drawing/2014/main" id="{BEB857EB-951C-4023-9194-771E914124A8}"/>
              </a:ext>
            </a:extLst>
          </p:cNvPr>
          <p:cNvSpPr>
            <a:spLocks noGrp="1"/>
          </p:cNvSpPr>
          <p:nvPr>
            <p:ph sz="half" idx="2"/>
          </p:nvPr>
        </p:nvSpPr>
        <p:spPr>
          <a:xfrm>
            <a:off x="839788" y="2505075"/>
            <a:ext cx="5157787"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3C4DD88C-7BA0-4C95-BEFD-A2FA1C579DC1}"/>
              </a:ext>
            </a:extLst>
          </p:cNvPr>
          <p:cNvSpPr>
            <a:spLocks noGrp="1"/>
          </p:cNvSpPr>
          <p:nvPr>
            <p:ph sz="quarter" idx="4"/>
          </p:nvPr>
        </p:nvSpPr>
        <p:spPr>
          <a:xfrm>
            <a:off x="6172200" y="2505075"/>
            <a:ext cx="5183188"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34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EC248585-C255-4FBE-8090-D3E07DA633EB}"/>
              </a:ext>
            </a:extLst>
          </p:cNvPr>
          <p:cNvSpPr>
            <a:spLocks noGrp="1"/>
          </p:cNvSpPr>
          <p:nvPr>
            <p:ph type="sldNum" sz="quarter" idx="4"/>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9" name="Footer Placeholder 3">
            <a:extLst>
              <a:ext uri="{FF2B5EF4-FFF2-40B4-BE49-F238E27FC236}">
                <a16:creationId xmlns:a16="http://schemas.microsoft.com/office/drawing/2014/main" id="{7CC1EC3C-EDD3-46F5-95A0-C9C57290E456}"/>
              </a:ext>
            </a:extLst>
          </p:cNvPr>
          <p:cNvSpPr>
            <a:spLocks noGrp="1"/>
          </p:cNvSpPr>
          <p:nvPr>
            <p:ph type="ftr" sz="quarter" idx="3"/>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56852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6881DF6-B168-474B-8FE2-E0DF81288028}"/>
              </a:ext>
            </a:extLst>
          </p:cNvPr>
          <p:cNvSpPr>
            <a:spLocks noGrp="1"/>
          </p:cNvSpPr>
          <p:nvPr>
            <p:ph type="sldNum" sz="quarter" idx="4"/>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8" name="Footer Placeholder 3">
            <a:extLst>
              <a:ext uri="{FF2B5EF4-FFF2-40B4-BE49-F238E27FC236}">
                <a16:creationId xmlns:a16="http://schemas.microsoft.com/office/drawing/2014/main" id="{1AA98F99-380C-47CA-A090-D7C1A9B6F8F2}"/>
              </a:ext>
            </a:extLst>
          </p:cNvPr>
          <p:cNvSpPr>
            <a:spLocks noGrp="1"/>
          </p:cNvSpPr>
          <p:nvPr>
            <p:ph type="ftr" sz="quarter" idx="3"/>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820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21A9AD0B-33D7-439E-9236-9504F7DB154C}"/>
              </a:ext>
            </a:extLst>
          </p:cNvPr>
          <p:cNvSpPr>
            <a:spLocks noGrp="1"/>
          </p:cNvSpPr>
          <p:nvPr>
            <p:ph type="sldNum" sz="quarter" idx="4"/>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11" name="Footer Placeholder 3">
            <a:extLst>
              <a:ext uri="{FF2B5EF4-FFF2-40B4-BE49-F238E27FC236}">
                <a16:creationId xmlns:a16="http://schemas.microsoft.com/office/drawing/2014/main" id="{2EEF7819-0BDB-4D9A-BD3A-124B2E8DAEBC}"/>
              </a:ext>
            </a:extLst>
          </p:cNvPr>
          <p:cNvSpPr>
            <a:spLocks noGrp="1"/>
          </p:cNvSpPr>
          <p:nvPr>
            <p:ph type="ftr" sz="quarter" idx="3"/>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024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5">
            <a:extLst>
              <a:ext uri="{FF2B5EF4-FFF2-40B4-BE49-F238E27FC236}">
                <a16:creationId xmlns:a16="http://schemas.microsoft.com/office/drawing/2014/main" id="{2E14D7C4-7E89-470E-9ACF-936EA2D449A9}"/>
              </a:ext>
            </a:extLst>
          </p:cNvPr>
          <p:cNvSpPr>
            <a:spLocks noGrp="1"/>
          </p:cNvSpPr>
          <p:nvPr>
            <p:ph type="sldNum" sz="quarter" idx="4"/>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10" name="Footer Placeholder 3">
            <a:extLst>
              <a:ext uri="{FF2B5EF4-FFF2-40B4-BE49-F238E27FC236}">
                <a16:creationId xmlns:a16="http://schemas.microsoft.com/office/drawing/2014/main" id="{71824DF2-CFF3-4BE2-AFDC-DDB60E6C686C}"/>
              </a:ext>
            </a:extLst>
          </p:cNvPr>
          <p:cNvSpPr>
            <a:spLocks noGrp="1"/>
          </p:cNvSpPr>
          <p:nvPr>
            <p:ph type="ftr" sz="quarter" idx="3"/>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57852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63E8DD5-A94A-4DB5-A0E9-7BEBE582D1B2}"/>
              </a:ext>
            </a:extLst>
          </p:cNvPr>
          <p:cNvPicPr>
            <a:picLocks noChangeAspect="1"/>
          </p:cNvPicPr>
          <p:nvPr/>
        </p:nvPicPr>
        <p:blipFill>
          <a:blip r:embed="rId16">
            <a:alphaModFix amt="25000"/>
            <a:extLst>
              <a:ext uri="{28A0092B-C50C-407E-A947-70E740481C1C}">
                <a14:useLocalDpi xmlns:a14="http://schemas.microsoft.com/office/drawing/2010/main" val="0"/>
              </a:ext>
            </a:extLst>
          </a:blip>
          <a:stretch>
            <a:fillRect/>
          </a:stretch>
        </p:blipFill>
        <p:spPr>
          <a:xfrm>
            <a:off x="0" y="0"/>
            <a:ext cx="12192000" cy="2563983"/>
          </a:xfrm>
          <a:prstGeom prst="rect">
            <a:avLst/>
          </a:prstGeom>
          <a:noFill/>
        </p:spPr>
      </p:pic>
      <p:sp>
        <p:nvSpPr>
          <p:cNvPr id="16" name="Rectangle 15">
            <a:extLst>
              <a:ext uri="{FF2B5EF4-FFF2-40B4-BE49-F238E27FC236}">
                <a16:creationId xmlns:a16="http://schemas.microsoft.com/office/drawing/2014/main" id="{72FB0DC3-1ABA-490F-B277-0438A8D4D43E}"/>
              </a:ext>
            </a:extLst>
          </p:cNvPr>
          <p:cNvSpPr/>
          <p:nvPr/>
        </p:nvSpPr>
        <p:spPr>
          <a:xfrm>
            <a:off x="0" y="0"/>
            <a:ext cx="12192000" cy="2563983"/>
          </a:xfrm>
          <a:prstGeom prst="rect">
            <a:avLst/>
          </a:prstGeom>
          <a:gradFill>
            <a:gsLst>
              <a:gs pos="49000">
                <a:srgbClr val="FFFFFF">
                  <a:alpha val="75000"/>
                </a:srgbClr>
              </a:gs>
              <a:gs pos="0">
                <a:schemeClr val="bg1">
                  <a:alpha val="0"/>
                </a:schemeClr>
              </a:gs>
              <a:gs pos="60000">
                <a:srgbClr val="FFFFFF">
                  <a:alpha val="90000"/>
                </a:srgbClr>
              </a:gs>
              <a:gs pos="70000">
                <a:schemeClr val="bg1"/>
              </a:gs>
              <a:gs pos="30000">
                <a:schemeClr val="bg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8" name="Picture 7"/>
          <p:cNvPicPr>
            <a:picLocks noSelect="1" noChangeAspect="1"/>
          </p:cNvPicPr>
          <p:nvPr/>
        </p:nvPicPr>
        <p:blipFill>
          <a:blip r:embed="rId17">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6759806-60E1-4541-9BAB-5119E856902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74632" y="6053127"/>
            <a:ext cx="2301139" cy="614758"/>
          </a:xfrm>
          <a:prstGeom prst="rect">
            <a:avLst/>
          </a:prstGeom>
        </p:spPr>
      </p:pic>
      <p:sp>
        <p:nvSpPr>
          <p:cNvPr id="13" name="Slide Number Placeholder 5">
            <a:extLst>
              <a:ext uri="{FF2B5EF4-FFF2-40B4-BE49-F238E27FC236}">
                <a16:creationId xmlns:a16="http://schemas.microsoft.com/office/drawing/2014/main" id="{276BFA19-87F7-4758-A369-49AD0AB29A90}"/>
              </a:ext>
            </a:extLst>
          </p:cNvPr>
          <p:cNvSpPr>
            <a:spLocks noGrp="1"/>
          </p:cNvSpPr>
          <p:nvPr>
            <p:ph type="sldNum" sz="quarter" idx="4"/>
          </p:nvPr>
        </p:nvSpPr>
        <p:spPr>
          <a:xfrm>
            <a:off x="5836016" y="6461931"/>
            <a:ext cx="520789" cy="230699"/>
          </a:xfrm>
          <a:prstGeom prst="rect">
            <a:avLst/>
          </a:prstGeom>
        </p:spPr>
        <p:txBody>
          <a:bodyPr vert="horz" lIns="91440" tIns="45720" rIns="91440" bIns="45720" rtlCol="0" anchor="ctr"/>
          <a:lstStyle>
            <a:lvl1pPr algn="ctr">
              <a:defRPr sz="1200">
                <a:solidFill>
                  <a:schemeClr val="tx1">
                    <a:tint val="75000"/>
                  </a:schemeClr>
                </a:solidFill>
              </a:defRPr>
            </a:lvl1pPr>
          </a:lstStyle>
          <a:p>
            <a:fld id="{9D235F08-72FD-47AD-8EEA-814449CB2D48}" type="slidenum">
              <a:rPr lang="en-US" smtClean="0"/>
              <a:t>‹#›</a:t>
            </a:fld>
            <a:endParaRPr lang="en-US"/>
          </a:p>
        </p:txBody>
      </p:sp>
      <p:sp>
        <p:nvSpPr>
          <p:cNvPr id="14" name="Footer Placeholder 3">
            <a:extLst>
              <a:ext uri="{FF2B5EF4-FFF2-40B4-BE49-F238E27FC236}">
                <a16:creationId xmlns:a16="http://schemas.microsoft.com/office/drawing/2014/main" id="{E938F99C-B891-4ED9-AE15-1DFFE6A8E261}"/>
              </a:ext>
            </a:extLst>
          </p:cNvPr>
          <p:cNvSpPr>
            <a:spLocks noGrp="1"/>
          </p:cNvSpPr>
          <p:nvPr>
            <p:ph type="ftr" sz="quarter" idx="3"/>
          </p:nvPr>
        </p:nvSpPr>
        <p:spPr>
          <a:xfrm>
            <a:off x="4048328" y="6118698"/>
            <a:ext cx="4114800" cy="3109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Text Placeholder 2">
            <a:extLst>
              <a:ext uri="{FF2B5EF4-FFF2-40B4-BE49-F238E27FC236}">
                <a16:creationId xmlns:a16="http://schemas.microsoft.com/office/drawing/2014/main" id="{583290FE-6325-4CEF-9892-54B64596A92A}"/>
              </a:ext>
            </a:extLst>
          </p:cNvPr>
          <p:cNvSpPr>
            <a:spLocks noGrp="1"/>
          </p:cNvSpPr>
          <p:nvPr>
            <p:ph type="body" idx="1"/>
          </p:nvPr>
        </p:nvSpPr>
        <p:spPr>
          <a:xfrm>
            <a:off x="838200" y="1825626"/>
            <a:ext cx="10515600" cy="40985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9760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diagramData" Target="../diagrams/data1.xml"/><Relationship Id="rId21" Type="http://schemas.openxmlformats.org/officeDocument/2006/relationships/image" Target="../media/image29.svg"/><Relationship Id="rId7" Type="http://schemas.microsoft.com/office/2007/relationships/diagramDrawing" Target="../diagrams/drawing1.xml"/><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2" Type="http://schemas.openxmlformats.org/officeDocument/2006/relationships/notesSlide" Target="../notesSlides/notesSlide1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9.svg"/><Relationship Id="rId24" Type="http://schemas.openxmlformats.org/officeDocument/2006/relationships/image" Target="../media/image32.png"/><Relationship Id="rId5" Type="http://schemas.openxmlformats.org/officeDocument/2006/relationships/diagramQuickStyle" Target="../diagrams/quickStyle1.xml"/><Relationship Id="rId15" Type="http://schemas.openxmlformats.org/officeDocument/2006/relationships/image" Target="../media/image23.svg"/><Relationship Id="rId23" Type="http://schemas.openxmlformats.org/officeDocument/2006/relationships/image" Target="../media/image31.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diagramLayout" Target="../diagrams/layout1.xml"/><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ensus.gov/geo/partnerships/bas/bas_ar_form.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hyperlink" Target="https://www.census.gov/geo/partnerships/bas/index.php" TargetMode="External"/><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hyperlink" Target="https://mtgis-portal.geo.census.gov/arcgis/apps/experiencebuilder/experience/?id=aa65b2e94da441ee96cf8aab524a0925&amp;page=BAS24-Viewer&amp;views=RESPONSE-STATUS-MAP"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ensus.gov/programs-surveys/ba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hyperlink" Target="mailto:geo.bas@census.gov" TargetMode="External"/><Relationship Id="rId5" Type="http://schemas.openxmlformats.org/officeDocument/2006/relationships/hyperlink" Target="mailto:Victoria.A.Montgomery@census.gov" TargetMode="External"/><Relationship Id="rId4" Type="http://schemas.openxmlformats.org/officeDocument/2006/relationships/image" Target="../media/image6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5D6A-A1AD-D243-5AFB-7ABD19C0AC1A}"/>
              </a:ext>
            </a:extLst>
          </p:cNvPr>
          <p:cNvSpPr>
            <a:spLocks noGrp="1"/>
          </p:cNvSpPr>
          <p:nvPr>
            <p:ph type="ctrTitle"/>
          </p:nvPr>
        </p:nvSpPr>
        <p:spPr>
          <a:xfrm>
            <a:off x="1647825" y="1912938"/>
            <a:ext cx="9398466" cy="2387600"/>
          </a:xfrm>
        </p:spPr>
        <p:txBody>
          <a:bodyPr>
            <a:normAutofit fontScale="90000"/>
          </a:bodyPr>
          <a:lstStyle/>
          <a:p>
            <a:r>
              <a:rPr lang="en-US"/>
              <a:t>Boundary and Annexation Survey </a:t>
            </a:r>
            <a:br>
              <a:rPr lang="en-US"/>
            </a:br>
            <a:endParaRPr lang="en-US"/>
          </a:p>
        </p:txBody>
      </p:sp>
      <p:sp>
        <p:nvSpPr>
          <p:cNvPr id="3" name="Subtitle 2">
            <a:extLst>
              <a:ext uri="{FF2B5EF4-FFF2-40B4-BE49-F238E27FC236}">
                <a16:creationId xmlns:a16="http://schemas.microsoft.com/office/drawing/2014/main" id="{2683DC86-2E6D-060C-C610-B04E9764CEFE}"/>
              </a:ext>
            </a:extLst>
          </p:cNvPr>
          <p:cNvSpPr txBox="1">
            <a:spLocks/>
          </p:cNvSpPr>
          <p:nvPr/>
        </p:nvSpPr>
        <p:spPr>
          <a:xfrm>
            <a:off x="669925" y="3766112"/>
            <a:ext cx="10240964"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Victoria Montgomery</a:t>
            </a:r>
          </a:p>
          <a:p>
            <a:pPr marL="0" indent="0" algn="ctr">
              <a:buNone/>
            </a:pPr>
            <a:r>
              <a:rPr lang="en-US"/>
              <a:t>Geographer, U.S. Census Bureau</a:t>
            </a:r>
          </a:p>
        </p:txBody>
      </p:sp>
    </p:spTree>
    <p:extLst>
      <p:ext uri="{BB962C8B-B14F-4D97-AF65-F5344CB8AC3E}">
        <p14:creationId xmlns:p14="http://schemas.microsoft.com/office/powerpoint/2010/main" val="237502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ierarchy tree listing from top to bottom: Nation, Regions, Divisions, States, Counties, Censuts Tracts, Block Groups and Census Blocks.  A line from Census Blocks connects to text at the top, to the right of Nation, called AIANNH Areas.  "/>
          <p:cNvPicPr>
            <a:picLocks noChangeAspect="1"/>
          </p:cNvPicPr>
          <p:nvPr/>
        </p:nvPicPr>
        <p:blipFill rotWithShape="1">
          <a:blip r:embed="rId3"/>
          <a:srcRect l="7300" t="4043" r="4155" b="5145"/>
          <a:stretch/>
        </p:blipFill>
        <p:spPr>
          <a:xfrm>
            <a:off x="5412828" y="817179"/>
            <a:ext cx="6495393" cy="5223642"/>
          </a:xfrm>
          <a:prstGeom prst="rect">
            <a:avLst/>
          </a:prstGeom>
        </p:spPr>
      </p:pic>
      <p:sp>
        <p:nvSpPr>
          <p:cNvPr id="3" name="Content Placeholder 2"/>
          <p:cNvSpPr>
            <a:spLocks noGrp="1"/>
          </p:cNvSpPr>
          <p:nvPr>
            <p:ph idx="1"/>
          </p:nvPr>
        </p:nvSpPr>
        <p:spPr>
          <a:xfrm>
            <a:off x="119394" y="3270490"/>
            <a:ext cx="6374034" cy="1147775"/>
          </a:xfrm>
        </p:spPr>
        <p:txBody>
          <a:bodyPr vert="horz" lIns="91440" tIns="45720" rIns="91440" bIns="45720" rtlCol="0" anchor="t">
            <a:normAutofit/>
          </a:bodyPr>
          <a:lstStyle/>
          <a:p>
            <a:pPr marL="346075" indent="-346075"/>
            <a:r>
              <a:rPr lang="en-US" b="0" dirty="0"/>
              <a:t>Tribal geography is unique in how it relates to other geographies.</a:t>
            </a:r>
            <a:r>
              <a:rPr lang="en-US" dirty="0"/>
              <a:t> </a:t>
            </a:r>
          </a:p>
          <a:p>
            <a:pPr marL="0" indent="0">
              <a:buNone/>
            </a:pPr>
            <a:endParaRPr lang="en-US" sz="2800" b="0" dirty="0">
              <a:cs typeface="Calibri"/>
            </a:endParaRPr>
          </a:p>
          <a:p>
            <a:pPr marL="346075" indent="-346075"/>
            <a:endParaRPr lang="en-US" b="0" dirty="0">
              <a:cs typeface="Calibri"/>
            </a:endParaRPr>
          </a:p>
          <a:p>
            <a:endParaRPr lang="en-US" sz="2400" dirty="0">
              <a:cs typeface="Calibri" panose="020F0502020204030204"/>
            </a:endParaRPr>
          </a:p>
        </p:txBody>
      </p:sp>
      <p:sp>
        <p:nvSpPr>
          <p:cNvPr id="2" name="Title 1"/>
          <p:cNvSpPr>
            <a:spLocks noGrp="1"/>
          </p:cNvSpPr>
          <p:nvPr>
            <p:ph type="title"/>
          </p:nvPr>
        </p:nvSpPr>
        <p:spPr>
          <a:xfrm>
            <a:off x="641908" y="0"/>
            <a:ext cx="10269184" cy="1147775"/>
          </a:xfrm>
        </p:spPr>
        <p:txBody>
          <a:bodyPr/>
          <a:lstStyle/>
          <a:p>
            <a:pPr algn="ctr"/>
            <a:r>
              <a:rPr lang="en-US" b="1" dirty="0">
                <a:solidFill>
                  <a:schemeClr val="tx2"/>
                </a:solidFill>
              </a:rPr>
              <a:t>Geographic Relationships</a:t>
            </a:r>
          </a:p>
        </p:txBody>
      </p:sp>
      <p:sp>
        <p:nvSpPr>
          <p:cNvPr id="6" name="Slide Number Placeholder 5">
            <a:extLst>
              <a:ext uri="{FF2B5EF4-FFF2-40B4-BE49-F238E27FC236}">
                <a16:creationId xmlns:a16="http://schemas.microsoft.com/office/drawing/2014/main" id="{D3A190F4-67DB-46ED-2A60-441929F40AA8}"/>
              </a:ext>
            </a:extLst>
          </p:cNvPr>
          <p:cNvSpPr>
            <a:spLocks noGrp="1"/>
          </p:cNvSpPr>
          <p:nvPr>
            <p:ph type="sldNum" sz="quarter" idx="4"/>
          </p:nvPr>
        </p:nvSpPr>
        <p:spPr/>
        <p:txBody>
          <a:bodyPr/>
          <a:lstStyle/>
          <a:p>
            <a:fld id="{9D235F08-72FD-47AD-8EEA-814449CB2D48}" type="slidenum">
              <a:rPr lang="en-US" smtClean="0"/>
              <a:t>10</a:t>
            </a:fld>
            <a:endParaRPr lang="en-US"/>
          </a:p>
        </p:txBody>
      </p:sp>
    </p:spTree>
    <p:extLst>
      <p:ext uri="{BB962C8B-B14F-4D97-AF65-F5344CB8AC3E}">
        <p14:creationId xmlns:p14="http://schemas.microsoft.com/office/powerpoint/2010/main" val="104762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1444-D4E4-522E-1AF5-7C6A45DD874A}"/>
              </a:ext>
            </a:extLst>
          </p:cNvPr>
          <p:cNvSpPr>
            <a:spLocks noGrp="1"/>
          </p:cNvSpPr>
          <p:nvPr>
            <p:ph type="title"/>
          </p:nvPr>
        </p:nvSpPr>
        <p:spPr>
          <a:xfrm>
            <a:off x="467421" y="259248"/>
            <a:ext cx="10648253" cy="1325563"/>
          </a:xfrm>
        </p:spPr>
        <p:txBody>
          <a:bodyPr/>
          <a:lstStyle/>
          <a:p>
            <a:pPr algn="ctr"/>
            <a:r>
              <a:rPr lang="en-US" b="1" dirty="0">
                <a:solidFill>
                  <a:schemeClr val="tx2"/>
                </a:solidFill>
              </a:rPr>
              <a:t>Tribal Boundary and Annexation Survey (TBAS)</a:t>
            </a:r>
          </a:p>
        </p:txBody>
      </p:sp>
      <p:sp>
        <p:nvSpPr>
          <p:cNvPr id="4" name="Content Placeholder 3">
            <a:extLst>
              <a:ext uri="{FF2B5EF4-FFF2-40B4-BE49-F238E27FC236}">
                <a16:creationId xmlns:a16="http://schemas.microsoft.com/office/drawing/2014/main" id="{5BC7DE9E-ED9E-DB48-832B-9013C1426E03}"/>
              </a:ext>
            </a:extLst>
          </p:cNvPr>
          <p:cNvSpPr>
            <a:spLocks noGrp="1"/>
          </p:cNvSpPr>
          <p:nvPr>
            <p:ph idx="1"/>
          </p:nvPr>
        </p:nvSpPr>
        <p:spPr>
          <a:xfrm>
            <a:off x="838200" y="1489952"/>
            <a:ext cx="10515600" cy="517524"/>
          </a:xfrm>
        </p:spPr>
        <p:txBody>
          <a:bodyPr/>
          <a:lstStyle/>
          <a:p>
            <a:pPr marL="0" indent="0">
              <a:buNone/>
            </a:pPr>
            <a:r>
              <a:rPr lang="en-US"/>
              <a:t>Annual opportunity for tribal, state, and local governments to submit:</a:t>
            </a:r>
          </a:p>
        </p:txBody>
      </p:sp>
      <p:grpSp>
        <p:nvGrpSpPr>
          <p:cNvPr id="15" name="Group 14">
            <a:extLst>
              <a:ext uri="{FF2B5EF4-FFF2-40B4-BE49-F238E27FC236}">
                <a16:creationId xmlns:a16="http://schemas.microsoft.com/office/drawing/2014/main" id="{F8CC8567-F2BF-5DC1-0CB8-D88E5F356E54}"/>
              </a:ext>
              <a:ext uri="{C183D7F6-B498-43B3-948B-1728B52AA6E4}">
                <adec:decorative xmlns:adec="http://schemas.microsoft.com/office/drawing/2017/decorative" val="1"/>
              </a:ext>
            </a:extLst>
          </p:cNvPr>
          <p:cNvGrpSpPr/>
          <p:nvPr/>
        </p:nvGrpSpPr>
        <p:grpSpPr>
          <a:xfrm>
            <a:off x="278737" y="2115948"/>
            <a:ext cx="11634523" cy="3778061"/>
            <a:chOff x="278737" y="2115948"/>
            <a:chExt cx="11634523" cy="3778061"/>
          </a:xfrm>
        </p:grpSpPr>
        <p:sp>
          <p:nvSpPr>
            <p:cNvPr id="6" name="TextBox 5">
              <a:extLst>
                <a:ext uri="{FF2B5EF4-FFF2-40B4-BE49-F238E27FC236}">
                  <a16:creationId xmlns:a16="http://schemas.microsoft.com/office/drawing/2014/main" id="{4C63B13A-B3D7-623E-8706-056EB7A2629B}"/>
                </a:ext>
              </a:extLst>
            </p:cNvPr>
            <p:cNvSpPr txBox="1"/>
            <p:nvPr/>
          </p:nvSpPr>
          <p:spPr>
            <a:xfrm>
              <a:off x="278737" y="4786013"/>
              <a:ext cx="2797851" cy="615553"/>
            </a:xfrm>
            <a:prstGeom prst="rect">
              <a:avLst/>
            </a:prstGeom>
            <a:noFill/>
            <a:ln>
              <a:noFill/>
            </a:ln>
          </p:spPr>
          <p:txBody>
            <a:bodyPr wrap="square" rtlCol="0">
              <a:spAutoFit/>
            </a:bodyPr>
            <a:lstStyle/>
            <a:p>
              <a:pPr algn="ctr"/>
              <a:r>
                <a:rPr lang="en-US"/>
                <a:t>Boundary changes</a:t>
              </a:r>
            </a:p>
            <a:p>
              <a:pPr algn="ctr"/>
              <a:r>
                <a:rPr lang="en-US" sz="1600"/>
                <a:t>(de/annexations, corrections)</a:t>
              </a:r>
            </a:p>
          </p:txBody>
        </p:sp>
        <p:sp>
          <p:nvSpPr>
            <p:cNvPr id="7" name="TextBox 6">
              <a:extLst>
                <a:ext uri="{FF2B5EF4-FFF2-40B4-BE49-F238E27FC236}">
                  <a16:creationId xmlns:a16="http://schemas.microsoft.com/office/drawing/2014/main" id="{AFA03161-C5C0-2652-4D5B-8CD0957D2F6F}"/>
                </a:ext>
              </a:extLst>
            </p:cNvPr>
            <p:cNvSpPr txBox="1"/>
            <p:nvPr/>
          </p:nvSpPr>
          <p:spPr>
            <a:xfrm>
              <a:off x="3222081" y="4800573"/>
              <a:ext cx="2797851" cy="646331"/>
            </a:xfrm>
            <a:prstGeom prst="rect">
              <a:avLst/>
            </a:prstGeom>
            <a:noFill/>
            <a:ln>
              <a:noFill/>
            </a:ln>
          </p:spPr>
          <p:txBody>
            <a:bodyPr wrap="square" rtlCol="0">
              <a:spAutoFit/>
            </a:bodyPr>
            <a:lstStyle/>
            <a:p>
              <a:pPr algn="ctr"/>
              <a:r>
                <a:rPr lang="en-US"/>
                <a:t>Name or description changes</a:t>
              </a:r>
            </a:p>
          </p:txBody>
        </p:sp>
        <p:sp>
          <p:nvSpPr>
            <p:cNvPr id="8" name="TextBox 7">
              <a:extLst>
                <a:ext uri="{FF2B5EF4-FFF2-40B4-BE49-F238E27FC236}">
                  <a16:creationId xmlns:a16="http://schemas.microsoft.com/office/drawing/2014/main" id="{AB78BB4F-5EF1-010F-13F6-F0D6B7CF9364}"/>
                </a:ext>
              </a:extLst>
            </p:cNvPr>
            <p:cNvSpPr txBox="1"/>
            <p:nvPr/>
          </p:nvSpPr>
          <p:spPr>
            <a:xfrm>
              <a:off x="6165425" y="4786013"/>
              <a:ext cx="2804492" cy="1107996"/>
            </a:xfrm>
            <a:prstGeom prst="rect">
              <a:avLst/>
            </a:prstGeom>
            <a:noFill/>
            <a:ln>
              <a:noFill/>
            </a:ln>
          </p:spPr>
          <p:txBody>
            <a:bodyPr wrap="square" rtlCol="0">
              <a:spAutoFit/>
            </a:bodyPr>
            <a:lstStyle/>
            <a:p>
              <a:pPr algn="ctr"/>
              <a:r>
                <a:rPr lang="en-US"/>
                <a:t>Status updates</a:t>
              </a:r>
            </a:p>
            <a:p>
              <a:pPr algn="ctr"/>
              <a:r>
                <a:rPr lang="en-US" sz="1600"/>
                <a:t>(new reservation or trust status, dis/incorporations, mergers, consolidations,)</a:t>
              </a:r>
            </a:p>
          </p:txBody>
        </p:sp>
        <p:sp>
          <p:nvSpPr>
            <p:cNvPr id="9" name="TextBox 8">
              <a:extLst>
                <a:ext uri="{FF2B5EF4-FFF2-40B4-BE49-F238E27FC236}">
                  <a16:creationId xmlns:a16="http://schemas.microsoft.com/office/drawing/2014/main" id="{44E03B0F-2B6A-AAE5-4B8E-2421697F880E}"/>
                </a:ext>
              </a:extLst>
            </p:cNvPr>
            <p:cNvSpPr txBox="1"/>
            <p:nvPr/>
          </p:nvSpPr>
          <p:spPr>
            <a:xfrm>
              <a:off x="9077795" y="4801622"/>
              <a:ext cx="2804492" cy="646331"/>
            </a:xfrm>
            <a:prstGeom prst="rect">
              <a:avLst/>
            </a:prstGeom>
            <a:noFill/>
            <a:ln>
              <a:noFill/>
            </a:ln>
          </p:spPr>
          <p:txBody>
            <a:bodyPr wrap="square" rtlCol="0">
              <a:spAutoFit/>
            </a:bodyPr>
            <a:lstStyle/>
            <a:p>
              <a:pPr algn="ctr"/>
              <a:r>
                <a:rPr lang="en-US"/>
                <a:t>Updates to Census Designated Places (CDPs)</a:t>
              </a:r>
            </a:p>
          </p:txBody>
        </p:sp>
        <p:pic>
          <p:nvPicPr>
            <p:cNvPr id="10" name="Picture 9">
              <a:extLst>
                <a:ext uri="{FF2B5EF4-FFF2-40B4-BE49-F238E27FC236}">
                  <a16:creationId xmlns:a16="http://schemas.microsoft.com/office/drawing/2014/main" id="{0BFFB2C7-9BC1-6FE7-32C9-5D6567C0B089}"/>
                </a:ext>
              </a:extLst>
            </p:cNvPr>
            <p:cNvPicPr>
              <a:picLocks noChangeAspect="1"/>
            </p:cNvPicPr>
            <p:nvPr/>
          </p:nvPicPr>
          <p:blipFill rotWithShape="1">
            <a:blip r:embed="rId3"/>
            <a:srcRect l="557" t="1062" b="-1"/>
            <a:stretch/>
          </p:blipFill>
          <p:spPr>
            <a:xfrm>
              <a:off x="278737" y="2115948"/>
              <a:ext cx="2797851" cy="2575012"/>
            </a:xfrm>
            <a:prstGeom prst="rect">
              <a:avLst/>
            </a:prstGeom>
            <a:ln>
              <a:solidFill>
                <a:schemeClr val="tx1"/>
              </a:solidFill>
            </a:ln>
          </p:spPr>
        </p:pic>
        <p:pic>
          <p:nvPicPr>
            <p:cNvPr id="11" name="Picture 10">
              <a:extLst>
                <a:ext uri="{FF2B5EF4-FFF2-40B4-BE49-F238E27FC236}">
                  <a16:creationId xmlns:a16="http://schemas.microsoft.com/office/drawing/2014/main" id="{5C59BC05-A579-1258-31F3-5ED1E36EB920}"/>
                </a:ext>
              </a:extLst>
            </p:cNvPr>
            <p:cNvPicPr>
              <a:picLocks noChangeAspect="1"/>
            </p:cNvPicPr>
            <p:nvPr/>
          </p:nvPicPr>
          <p:blipFill rotWithShape="1">
            <a:blip r:embed="rId4"/>
            <a:srcRect l="8148" t="2364" r="6704" b="-1"/>
            <a:stretch/>
          </p:blipFill>
          <p:spPr>
            <a:xfrm>
              <a:off x="3222081" y="2115948"/>
              <a:ext cx="2797851" cy="2575012"/>
            </a:xfrm>
            <a:prstGeom prst="rect">
              <a:avLst/>
            </a:prstGeom>
            <a:ln>
              <a:solidFill>
                <a:schemeClr val="tx1"/>
              </a:solidFill>
            </a:ln>
          </p:spPr>
        </p:pic>
        <p:pic>
          <p:nvPicPr>
            <p:cNvPr id="12" name="Picture 11">
              <a:extLst>
                <a:ext uri="{FF2B5EF4-FFF2-40B4-BE49-F238E27FC236}">
                  <a16:creationId xmlns:a16="http://schemas.microsoft.com/office/drawing/2014/main" id="{EF0ED922-BCA2-5495-6CEC-A381735686CA}"/>
                </a:ext>
              </a:extLst>
            </p:cNvPr>
            <p:cNvPicPr>
              <a:picLocks noChangeAspect="1"/>
            </p:cNvPicPr>
            <p:nvPr/>
          </p:nvPicPr>
          <p:blipFill rotWithShape="1">
            <a:blip r:embed="rId5"/>
            <a:srcRect t="5713"/>
            <a:stretch/>
          </p:blipFill>
          <p:spPr>
            <a:xfrm>
              <a:off x="6165425" y="2115948"/>
              <a:ext cx="2804492" cy="2551488"/>
            </a:xfrm>
            <a:prstGeom prst="rect">
              <a:avLst/>
            </a:prstGeom>
            <a:ln>
              <a:solidFill>
                <a:schemeClr val="tx1"/>
              </a:solidFill>
            </a:ln>
          </p:spPr>
        </p:pic>
        <p:pic>
          <p:nvPicPr>
            <p:cNvPr id="13" name="Picture 12">
              <a:extLst>
                <a:ext uri="{FF2B5EF4-FFF2-40B4-BE49-F238E27FC236}">
                  <a16:creationId xmlns:a16="http://schemas.microsoft.com/office/drawing/2014/main" id="{9C0B7C20-4842-FD09-562F-6B2D7CED56F0}"/>
                </a:ext>
              </a:extLst>
            </p:cNvPr>
            <p:cNvPicPr>
              <a:picLocks noChangeAspect="1"/>
            </p:cNvPicPr>
            <p:nvPr/>
          </p:nvPicPr>
          <p:blipFill rotWithShape="1">
            <a:blip r:embed="rId6"/>
            <a:srcRect l="5346" r="6018"/>
            <a:stretch/>
          </p:blipFill>
          <p:spPr>
            <a:xfrm>
              <a:off x="9115410" y="2115948"/>
              <a:ext cx="2797850" cy="2568913"/>
            </a:xfrm>
            <a:prstGeom prst="rect">
              <a:avLst/>
            </a:prstGeom>
            <a:ln>
              <a:solidFill>
                <a:schemeClr val="tx1"/>
              </a:solidFill>
            </a:ln>
          </p:spPr>
        </p:pic>
        <p:sp>
          <p:nvSpPr>
            <p:cNvPr id="14" name="TextBox 13">
              <a:extLst>
                <a:ext uri="{FF2B5EF4-FFF2-40B4-BE49-F238E27FC236}">
                  <a16:creationId xmlns:a16="http://schemas.microsoft.com/office/drawing/2014/main" id="{32FD9303-D373-8FD3-3927-69075F3B950E}"/>
                </a:ext>
              </a:extLst>
            </p:cNvPr>
            <p:cNvSpPr txBox="1"/>
            <p:nvPr/>
          </p:nvSpPr>
          <p:spPr>
            <a:xfrm>
              <a:off x="3316325" y="2258610"/>
              <a:ext cx="2616004" cy="2308324"/>
            </a:xfrm>
            <a:prstGeom prst="rect">
              <a:avLst/>
            </a:prstGeom>
            <a:solidFill>
              <a:schemeClr val="bg1"/>
            </a:solidFill>
          </p:spPr>
          <p:txBody>
            <a:bodyPr wrap="square" rtlCol="0">
              <a:spAutoFit/>
            </a:bodyPr>
            <a:lstStyle/>
            <a:p>
              <a:endParaRPr lang="en-US" sz="1200" b="1" i="0" strike="sngStrike">
                <a:solidFill>
                  <a:srgbClr val="3D3D3D"/>
                </a:solidFill>
                <a:effectLst/>
                <a:latin typeface="arial" panose="020B0604020202020204" pitchFamily="34" charset="0"/>
              </a:endParaRPr>
            </a:p>
            <a:p>
              <a:endParaRPr lang="en-US" sz="1200" b="1" strike="sngStrike">
                <a:solidFill>
                  <a:srgbClr val="3D3D3D"/>
                </a:solidFill>
                <a:latin typeface="arial" panose="020B0604020202020204" pitchFamily="34" charset="0"/>
              </a:endParaRPr>
            </a:p>
            <a:p>
              <a:endParaRPr lang="en-US" sz="1200" b="1" i="0" strike="sngStrike">
                <a:solidFill>
                  <a:srgbClr val="3D3D3D"/>
                </a:solidFill>
                <a:effectLst/>
                <a:latin typeface="arial" panose="020B0604020202020204" pitchFamily="34" charset="0"/>
              </a:endParaRPr>
            </a:p>
            <a:p>
              <a:pPr algn="ctr"/>
              <a:r>
                <a:rPr lang="en-US" sz="2000" b="1" i="0" strike="sngStrike">
                  <a:solidFill>
                    <a:srgbClr val="3D3D3D"/>
                  </a:solidFill>
                  <a:effectLst/>
                  <a:latin typeface="arial" panose="020B0604020202020204" pitchFamily="34" charset="0"/>
                </a:rPr>
                <a:t>Shafter Flats </a:t>
              </a:r>
              <a:endParaRPr lang="en-US" sz="2000" b="1" strike="sngStrike">
                <a:solidFill>
                  <a:srgbClr val="3D3D3D"/>
                </a:solidFill>
                <a:latin typeface="arial" panose="020B0604020202020204" pitchFamily="34" charset="0"/>
              </a:endParaRPr>
            </a:p>
            <a:p>
              <a:pPr algn="ctr"/>
              <a:endParaRPr lang="en-US" sz="2000">
                <a:solidFill>
                  <a:srgbClr val="3D3D3D"/>
                </a:solidFill>
                <a:latin typeface="arial" panose="020B0604020202020204" pitchFamily="34" charset="0"/>
              </a:endParaRPr>
            </a:p>
            <a:p>
              <a:pPr algn="ctr"/>
              <a:r>
                <a:rPr lang="en-US" sz="2000" b="1" i="0">
                  <a:solidFill>
                    <a:srgbClr val="3D3D3D"/>
                  </a:solidFill>
                  <a:effectLst/>
                  <a:latin typeface="arial" panose="020B0604020202020204" pitchFamily="34" charset="0"/>
                </a:rPr>
                <a:t>Honolulu Makai</a:t>
              </a:r>
            </a:p>
            <a:p>
              <a:pPr algn="ctr"/>
              <a:endParaRPr lang="en-US" sz="1200" b="1">
                <a:solidFill>
                  <a:srgbClr val="3D3D3D"/>
                </a:solidFill>
                <a:latin typeface="arial" panose="020B0604020202020204" pitchFamily="34" charset="0"/>
              </a:endParaRPr>
            </a:p>
            <a:p>
              <a:endParaRPr lang="en-US" sz="1200" b="1">
                <a:solidFill>
                  <a:srgbClr val="3D3D3D"/>
                </a:solidFill>
                <a:latin typeface="arial" panose="020B0604020202020204" pitchFamily="34" charset="0"/>
              </a:endParaRPr>
            </a:p>
            <a:p>
              <a:endParaRPr lang="en-US" sz="1200" b="1">
                <a:solidFill>
                  <a:srgbClr val="3D3D3D"/>
                </a:solidFill>
                <a:latin typeface="arial" panose="020B0604020202020204" pitchFamily="34" charset="0"/>
              </a:endParaRPr>
            </a:p>
            <a:p>
              <a:endParaRPr lang="en-US" sz="1200" b="1"/>
            </a:p>
          </p:txBody>
        </p:sp>
      </p:grpSp>
      <p:sp>
        <p:nvSpPr>
          <p:cNvPr id="5" name="Slide Number Placeholder 4">
            <a:extLst>
              <a:ext uri="{FF2B5EF4-FFF2-40B4-BE49-F238E27FC236}">
                <a16:creationId xmlns:a16="http://schemas.microsoft.com/office/drawing/2014/main" id="{6B160495-3621-6344-6005-0581A738240F}"/>
              </a:ext>
            </a:extLst>
          </p:cNvPr>
          <p:cNvSpPr>
            <a:spLocks noGrp="1"/>
          </p:cNvSpPr>
          <p:nvPr>
            <p:ph type="sldNum" sz="quarter" idx="4"/>
          </p:nvPr>
        </p:nvSpPr>
        <p:spPr/>
        <p:txBody>
          <a:bodyPr/>
          <a:lstStyle/>
          <a:p>
            <a:fld id="{9D235F08-72FD-47AD-8EEA-814449CB2D48}" type="slidenum">
              <a:rPr lang="en-US" smtClean="0"/>
              <a:t>11</a:t>
            </a:fld>
            <a:endParaRPr lang="en-US"/>
          </a:p>
        </p:txBody>
      </p:sp>
    </p:spTree>
    <p:extLst>
      <p:ext uri="{BB962C8B-B14F-4D97-AF65-F5344CB8AC3E}">
        <p14:creationId xmlns:p14="http://schemas.microsoft.com/office/powerpoint/2010/main" val="357374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34E32F-DCBC-4821-866D-650B68CB5B9F}"/>
              </a:ext>
            </a:extLst>
          </p:cNvPr>
          <p:cNvSpPr>
            <a:spLocks noGrp="1"/>
          </p:cNvSpPr>
          <p:nvPr>
            <p:ph type="title"/>
          </p:nvPr>
        </p:nvSpPr>
        <p:spPr>
          <a:xfrm>
            <a:off x="655320" y="136525"/>
            <a:ext cx="10515600" cy="1325563"/>
          </a:xfrm>
        </p:spPr>
        <p:txBody>
          <a:bodyPr/>
          <a:lstStyle/>
          <a:p>
            <a:pPr algn="ctr"/>
            <a:r>
              <a:rPr lang="en-US" b="1" dirty="0">
                <a:solidFill>
                  <a:schemeClr val="tx2"/>
                </a:solidFill>
              </a:rPr>
              <a:t>Purpose of BAS</a:t>
            </a:r>
          </a:p>
        </p:txBody>
      </p:sp>
      <p:grpSp>
        <p:nvGrpSpPr>
          <p:cNvPr id="5" name="Group 4">
            <a:extLst>
              <a:ext uri="{FF2B5EF4-FFF2-40B4-BE49-F238E27FC236}">
                <a16:creationId xmlns:a16="http://schemas.microsoft.com/office/drawing/2014/main" id="{27C95CE6-CA98-10EF-5D39-21C131CCC353}"/>
              </a:ext>
            </a:extLst>
          </p:cNvPr>
          <p:cNvGrpSpPr/>
          <p:nvPr/>
        </p:nvGrpSpPr>
        <p:grpSpPr>
          <a:xfrm>
            <a:off x="427880" y="2533842"/>
            <a:ext cx="7907481" cy="3847207"/>
            <a:chOff x="453421" y="1801296"/>
            <a:chExt cx="8216733" cy="4331651"/>
          </a:xfrm>
        </p:grpSpPr>
        <p:cxnSp>
          <p:nvCxnSpPr>
            <p:cNvPr id="6" name="Straight Connector 5">
              <a:extLst>
                <a:ext uri="{FF2B5EF4-FFF2-40B4-BE49-F238E27FC236}">
                  <a16:creationId xmlns:a16="http://schemas.microsoft.com/office/drawing/2014/main" id="{E0678DCA-6F5E-83AC-51BA-0538539086E4}"/>
                </a:ext>
              </a:extLst>
            </p:cNvPr>
            <p:cNvCxnSpPr>
              <a:cxnSpLocks/>
            </p:cNvCxnSpPr>
            <p:nvPr/>
          </p:nvCxnSpPr>
          <p:spPr>
            <a:xfrm flipV="1">
              <a:off x="4267200" y="1801296"/>
              <a:ext cx="0" cy="1843254"/>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2387D475-EE2A-08BB-0622-D7E0FD0EB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530" y="2327816"/>
              <a:ext cx="2509240" cy="2633469"/>
            </a:xfrm>
            <a:prstGeom prst="rect">
              <a:avLst/>
            </a:prstGeom>
          </p:spPr>
        </p:pic>
        <p:pic>
          <p:nvPicPr>
            <p:cNvPr id="8" name="Picture 7">
              <a:extLst>
                <a:ext uri="{FF2B5EF4-FFF2-40B4-BE49-F238E27FC236}">
                  <a16:creationId xmlns:a16="http://schemas.microsoft.com/office/drawing/2014/main" id="{1FF7D134-1D2B-945F-031F-623160574085}"/>
                </a:ext>
              </a:extLst>
            </p:cNvPr>
            <p:cNvPicPr>
              <a:picLocks noChangeAspect="1"/>
            </p:cNvPicPr>
            <p:nvPr/>
          </p:nvPicPr>
          <p:blipFill rotWithShape="1">
            <a:blip r:embed="rId4">
              <a:extLst>
                <a:ext uri="{28A0092B-C50C-407E-A947-70E740481C1C}">
                  <a14:useLocalDpi xmlns:a14="http://schemas.microsoft.com/office/drawing/2010/main" val="0"/>
                </a:ext>
              </a:extLst>
            </a:blip>
            <a:srcRect t="4348"/>
            <a:stretch/>
          </p:blipFill>
          <p:spPr>
            <a:xfrm>
              <a:off x="4319343" y="1879578"/>
              <a:ext cx="3055057" cy="4253369"/>
            </a:xfrm>
            <a:prstGeom prst="rect">
              <a:avLst/>
            </a:prstGeom>
          </p:spPr>
        </p:pic>
        <p:sp>
          <p:nvSpPr>
            <p:cNvPr id="9" name="Rectangle 8">
              <a:extLst>
                <a:ext uri="{FF2B5EF4-FFF2-40B4-BE49-F238E27FC236}">
                  <a16:creationId xmlns:a16="http://schemas.microsoft.com/office/drawing/2014/main" id="{0B29AAEF-550F-69DD-59BD-E8EF37CCE6A9}"/>
                </a:ext>
              </a:extLst>
            </p:cNvPr>
            <p:cNvSpPr/>
            <p:nvPr/>
          </p:nvSpPr>
          <p:spPr>
            <a:xfrm>
              <a:off x="6320671" y="4466357"/>
              <a:ext cx="1053729" cy="3690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3F80F0C-50FF-C5DD-87E6-D39EAF91C93B}"/>
                </a:ext>
              </a:extLst>
            </p:cNvPr>
            <p:cNvSpPr txBox="1"/>
            <p:nvPr/>
          </p:nvSpPr>
          <p:spPr>
            <a:xfrm>
              <a:off x="453421" y="4761561"/>
              <a:ext cx="3947456" cy="338554"/>
            </a:xfrm>
            <a:prstGeom prst="rect">
              <a:avLst/>
            </a:prstGeom>
            <a:noFill/>
          </p:spPr>
          <p:txBody>
            <a:bodyPr wrap="square" rtlCol="0">
              <a:spAutoFit/>
            </a:bodyPr>
            <a:lstStyle/>
            <a:p>
              <a:pPr algn="ctr"/>
              <a:r>
                <a:rPr lang="en-US" sz="1600" b="1">
                  <a:latin typeface="+mj-lt"/>
                </a:rPr>
                <a:t>National Spatial Data Infrastructure</a:t>
              </a:r>
            </a:p>
          </p:txBody>
        </p:sp>
        <p:cxnSp>
          <p:nvCxnSpPr>
            <p:cNvPr id="11" name="Straight Connector 10">
              <a:extLst>
                <a:ext uri="{FF2B5EF4-FFF2-40B4-BE49-F238E27FC236}">
                  <a16:creationId xmlns:a16="http://schemas.microsoft.com/office/drawing/2014/main" id="{3D85BC01-626F-6AE6-1F89-63EAA6C0A739}"/>
                </a:ext>
              </a:extLst>
            </p:cNvPr>
            <p:cNvCxnSpPr>
              <a:cxnSpLocks/>
            </p:cNvCxnSpPr>
            <p:nvPr/>
          </p:nvCxnSpPr>
          <p:spPr>
            <a:xfrm flipV="1">
              <a:off x="3700531" y="3635314"/>
              <a:ext cx="566957" cy="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395DEF1-F851-6CBA-39F0-74E2B9F857F9}"/>
                </a:ext>
              </a:extLst>
            </p:cNvPr>
            <p:cNvCxnSpPr/>
            <p:nvPr/>
          </p:nvCxnSpPr>
          <p:spPr>
            <a:xfrm>
              <a:off x="4267200" y="3635314"/>
              <a:ext cx="0" cy="238679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52CFF5A-8FDA-6950-1BE2-24323D893B78}"/>
                </a:ext>
              </a:extLst>
            </p:cNvPr>
            <p:cNvCxnSpPr>
              <a:cxnSpLocks/>
            </p:cNvCxnSpPr>
            <p:nvPr/>
          </p:nvCxnSpPr>
          <p:spPr>
            <a:xfrm>
              <a:off x="4267200" y="1801296"/>
              <a:ext cx="498764" cy="439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27984AC-18B0-96AB-D1BE-5F7C443D1776}"/>
                </a:ext>
              </a:extLst>
            </p:cNvPr>
            <p:cNvCxnSpPr>
              <a:cxnSpLocks/>
              <a:stCxn id="15" idx="2"/>
              <a:endCxn id="9" idx="3"/>
            </p:cNvCxnSpPr>
            <p:nvPr/>
          </p:nvCxnSpPr>
          <p:spPr>
            <a:xfrm flipH="1">
              <a:off x="7374400" y="3755183"/>
              <a:ext cx="719877" cy="895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09C219EF-FB07-5076-F07A-0F4C64262C5B}"/>
                </a:ext>
              </a:extLst>
            </p:cNvPr>
            <p:cNvPicPr>
              <a:picLocks noChangeAspect="1"/>
            </p:cNvPicPr>
            <p:nvPr/>
          </p:nvPicPr>
          <p:blipFill>
            <a:blip r:embed="rId5"/>
            <a:stretch>
              <a:fillRect/>
            </a:stretch>
          </p:blipFill>
          <p:spPr>
            <a:xfrm>
              <a:off x="7518400" y="3107563"/>
              <a:ext cx="1151754" cy="647620"/>
            </a:xfrm>
            <a:prstGeom prst="rect">
              <a:avLst/>
            </a:prstGeom>
            <a:ln>
              <a:solidFill>
                <a:schemeClr val="tx1"/>
              </a:solidFill>
            </a:ln>
          </p:spPr>
        </p:pic>
        <p:cxnSp>
          <p:nvCxnSpPr>
            <p:cNvPr id="16" name="Straight Connector 15">
              <a:extLst>
                <a:ext uri="{FF2B5EF4-FFF2-40B4-BE49-F238E27FC236}">
                  <a16:creationId xmlns:a16="http://schemas.microsoft.com/office/drawing/2014/main" id="{C892CA97-AB9B-D6B9-CB37-246632709CCE}"/>
                </a:ext>
              </a:extLst>
            </p:cNvPr>
            <p:cNvCxnSpPr>
              <a:cxnSpLocks/>
            </p:cNvCxnSpPr>
            <p:nvPr/>
          </p:nvCxnSpPr>
          <p:spPr>
            <a:xfrm>
              <a:off x="4267199" y="6022109"/>
              <a:ext cx="498764" cy="4394"/>
            </a:xfrm>
            <a:prstGeom prst="line">
              <a:avLst/>
            </a:prstGeom>
          </p:spPr>
          <p:style>
            <a:lnRef idx="1">
              <a:schemeClr val="dk1"/>
            </a:lnRef>
            <a:fillRef idx="0">
              <a:schemeClr val="dk1"/>
            </a:fillRef>
            <a:effectRef idx="0">
              <a:schemeClr val="dk1"/>
            </a:effectRef>
            <a:fontRef idx="minor">
              <a:schemeClr val="tx1"/>
            </a:fontRef>
          </p:style>
        </p:cxnSp>
      </p:grpSp>
      <p:sp>
        <p:nvSpPr>
          <p:cNvPr id="17" name="TextBox 16">
            <a:extLst>
              <a:ext uri="{FF2B5EF4-FFF2-40B4-BE49-F238E27FC236}">
                <a16:creationId xmlns:a16="http://schemas.microsoft.com/office/drawing/2014/main" id="{E8874F99-DD57-CD80-1BD4-6CED689AA28B}"/>
              </a:ext>
            </a:extLst>
          </p:cNvPr>
          <p:cNvSpPr txBox="1"/>
          <p:nvPr/>
        </p:nvSpPr>
        <p:spPr>
          <a:xfrm>
            <a:off x="8543765" y="2210103"/>
            <a:ext cx="3456093" cy="3847207"/>
          </a:xfrm>
          <a:prstGeom prst="rect">
            <a:avLst/>
          </a:prstGeom>
          <a:noFill/>
        </p:spPr>
        <p:txBody>
          <a:bodyPr wrap="square" rtlCol="0">
            <a:spAutoFit/>
          </a:bodyPr>
          <a:lstStyle/>
          <a:p>
            <a:r>
              <a:rPr lang="en-US" sz="1600" b="1" dirty="0"/>
              <a:t>Cultural and Demographic Statistics: Department of Commerce, U.S. Census Bureau </a:t>
            </a:r>
          </a:p>
          <a:p>
            <a:endParaRPr lang="en-US" sz="1400" dirty="0"/>
          </a:p>
          <a:p>
            <a:r>
              <a:rPr lang="en-US" sz="1400" dirty="0"/>
              <a:t>“These geospatially referenced data describe the characteristics of people, the nature of the structures in which they live and work, the economic and other activities they pursue, the facilities they use to support their health, recreational and other needs, the environmental consequences of their presence, and the </a:t>
            </a:r>
            <a:r>
              <a:rPr lang="en-US" sz="1400" b="1" dirty="0">
                <a:solidFill>
                  <a:srgbClr val="4472C4"/>
                </a:solidFill>
              </a:rPr>
              <a:t>boundaries, names and numeric codes of geographic entities used to report the information collected.”</a:t>
            </a:r>
          </a:p>
          <a:p>
            <a:endParaRPr lang="en-US" sz="1400" dirty="0"/>
          </a:p>
          <a:p>
            <a:r>
              <a:rPr lang="en-US" sz="1400" dirty="0"/>
              <a:t>-Office of Management &amp; Budget (OMB) Circular A-16</a:t>
            </a:r>
          </a:p>
        </p:txBody>
      </p:sp>
      <p:sp>
        <p:nvSpPr>
          <p:cNvPr id="4" name="Slide Number Placeholder 3">
            <a:extLst>
              <a:ext uri="{FF2B5EF4-FFF2-40B4-BE49-F238E27FC236}">
                <a16:creationId xmlns:a16="http://schemas.microsoft.com/office/drawing/2014/main" id="{B8F942C6-F08C-37AC-044C-142156A8B30B}"/>
              </a:ext>
            </a:extLst>
          </p:cNvPr>
          <p:cNvSpPr>
            <a:spLocks noGrp="1"/>
          </p:cNvSpPr>
          <p:nvPr>
            <p:ph type="sldNum" sz="quarter" idx="4"/>
          </p:nvPr>
        </p:nvSpPr>
        <p:spPr/>
        <p:txBody>
          <a:bodyPr/>
          <a:lstStyle/>
          <a:p>
            <a:fld id="{9D235F08-72FD-47AD-8EEA-814449CB2D48}" type="slidenum">
              <a:rPr lang="en-US" smtClean="0"/>
              <a:t>12</a:t>
            </a:fld>
            <a:endParaRPr lang="en-US"/>
          </a:p>
        </p:txBody>
      </p:sp>
      <p:sp>
        <p:nvSpPr>
          <p:cNvPr id="18" name="TextBox 17">
            <a:extLst>
              <a:ext uri="{FF2B5EF4-FFF2-40B4-BE49-F238E27FC236}">
                <a16:creationId xmlns:a16="http://schemas.microsoft.com/office/drawing/2014/main" id="{5CEADE94-B72D-4FEC-5ECB-4E0F32404C1E}"/>
              </a:ext>
            </a:extLst>
          </p:cNvPr>
          <p:cNvSpPr txBox="1"/>
          <p:nvPr/>
        </p:nvSpPr>
        <p:spPr>
          <a:xfrm>
            <a:off x="655320" y="1120001"/>
            <a:ext cx="10980335"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Segoe UI" panose="020B0502040204020203" pitchFamily="34" charset="0"/>
              </a:rPr>
              <a:t>T</a:t>
            </a:r>
            <a:r>
              <a:rPr lang="en-US" sz="2800" dirty="0">
                <a:effectLst/>
                <a:latin typeface="Segoe UI" panose="020B0502040204020203" pitchFamily="34" charset="0"/>
              </a:rPr>
              <a:t>o support the mission of the Census Bureau and provide meaningful statistical data for the tribal governments, other federal agencies and data users.</a:t>
            </a:r>
            <a:endParaRPr lang="en-US" sz="2800" dirty="0"/>
          </a:p>
        </p:txBody>
      </p:sp>
    </p:spTree>
    <p:extLst>
      <p:ext uri="{BB962C8B-B14F-4D97-AF65-F5344CB8AC3E}">
        <p14:creationId xmlns:p14="http://schemas.microsoft.com/office/powerpoint/2010/main" val="58666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0C85-77D7-D09F-953D-BF6C45158045}"/>
              </a:ext>
            </a:extLst>
          </p:cNvPr>
          <p:cNvSpPr>
            <a:spLocks noGrp="1"/>
          </p:cNvSpPr>
          <p:nvPr>
            <p:ph type="title"/>
          </p:nvPr>
        </p:nvSpPr>
        <p:spPr/>
        <p:txBody>
          <a:bodyPr/>
          <a:lstStyle/>
          <a:p>
            <a:pPr algn="ctr"/>
            <a:r>
              <a:rPr lang="en-US" b="1" dirty="0">
                <a:solidFill>
                  <a:schemeClr val="tx2"/>
                </a:solidFill>
              </a:rPr>
              <a:t>Benefits of Participation</a:t>
            </a:r>
          </a:p>
        </p:txBody>
      </p:sp>
      <p:graphicFrame>
        <p:nvGraphicFramePr>
          <p:cNvPr id="4" name="Diagram 3">
            <a:extLst>
              <a:ext uri="{FF2B5EF4-FFF2-40B4-BE49-F238E27FC236}">
                <a16:creationId xmlns:a16="http://schemas.microsoft.com/office/drawing/2014/main" id="{F7DCB944-03F7-5087-8D35-FED106D2C42A}"/>
              </a:ext>
            </a:extLst>
          </p:cNvPr>
          <p:cNvGraphicFramePr/>
          <p:nvPr/>
        </p:nvGraphicFramePr>
        <p:xfrm>
          <a:off x="534987" y="1690688"/>
          <a:ext cx="11122026" cy="2284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264C9F94-0294-4034-4735-77FC94152908}"/>
              </a:ext>
            </a:extLst>
          </p:cNvPr>
          <p:cNvGrpSpPr/>
          <p:nvPr/>
        </p:nvGrpSpPr>
        <p:grpSpPr>
          <a:xfrm>
            <a:off x="787422" y="4071699"/>
            <a:ext cx="10566378" cy="1613738"/>
            <a:chOff x="1000021" y="4319478"/>
            <a:chExt cx="10566378" cy="1613738"/>
          </a:xfrm>
        </p:grpSpPr>
        <p:pic>
          <p:nvPicPr>
            <p:cNvPr id="6" name="Graphic 5" descr="Bank">
              <a:extLst>
                <a:ext uri="{FF2B5EF4-FFF2-40B4-BE49-F238E27FC236}">
                  <a16:creationId xmlns:a16="http://schemas.microsoft.com/office/drawing/2014/main" id="{BF6C987B-3A59-F229-F266-A42AE55A2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427" y="4319478"/>
              <a:ext cx="1420307" cy="1420307"/>
            </a:xfrm>
            <a:prstGeom prst="rect">
              <a:avLst/>
            </a:prstGeom>
          </p:spPr>
        </p:pic>
        <p:pic>
          <p:nvPicPr>
            <p:cNvPr id="7" name="Graphic 6" descr="City">
              <a:extLst>
                <a:ext uri="{FF2B5EF4-FFF2-40B4-BE49-F238E27FC236}">
                  <a16:creationId xmlns:a16="http://schemas.microsoft.com/office/drawing/2014/main" id="{B9524FDA-42FA-076B-4328-3F3354D5F3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50547" y="4472848"/>
              <a:ext cx="1427940" cy="1427940"/>
            </a:xfrm>
            <a:prstGeom prst="rect">
              <a:avLst/>
            </a:prstGeom>
          </p:spPr>
        </p:pic>
        <p:pic>
          <p:nvPicPr>
            <p:cNvPr id="8" name="Graphic 7" descr="Home">
              <a:extLst>
                <a:ext uri="{FF2B5EF4-FFF2-40B4-BE49-F238E27FC236}">
                  <a16:creationId xmlns:a16="http://schemas.microsoft.com/office/drawing/2014/main" id="{9CDC6ED0-1E34-E8A6-0E9B-11760AEDA8F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34105" y="5205049"/>
              <a:ext cx="532294" cy="532294"/>
            </a:xfrm>
            <a:prstGeom prst="rect">
              <a:avLst/>
            </a:prstGeom>
          </p:spPr>
        </p:pic>
        <p:pic>
          <p:nvPicPr>
            <p:cNvPr id="9" name="Graphic 8" descr="House">
              <a:extLst>
                <a:ext uri="{FF2B5EF4-FFF2-40B4-BE49-F238E27FC236}">
                  <a16:creationId xmlns:a16="http://schemas.microsoft.com/office/drawing/2014/main" id="{872AD2F4-CAC2-368E-0CE1-CFB04BD062F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72478" y="5054526"/>
              <a:ext cx="722385" cy="722385"/>
            </a:xfrm>
            <a:prstGeom prst="rect">
              <a:avLst/>
            </a:prstGeom>
          </p:spPr>
        </p:pic>
        <p:pic>
          <p:nvPicPr>
            <p:cNvPr id="10" name="Graphic 9" descr="Store">
              <a:extLst>
                <a:ext uri="{FF2B5EF4-FFF2-40B4-BE49-F238E27FC236}">
                  <a16:creationId xmlns:a16="http://schemas.microsoft.com/office/drawing/2014/main" id="{ABED3FC3-884F-94DF-088D-64EFEBF0950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42241" y="5107189"/>
              <a:ext cx="669722" cy="669722"/>
            </a:xfrm>
            <a:prstGeom prst="rect">
              <a:avLst/>
            </a:prstGeom>
          </p:spPr>
        </p:pic>
        <p:pic>
          <p:nvPicPr>
            <p:cNvPr id="11" name="Graphic 10" descr="Barn">
              <a:extLst>
                <a:ext uri="{FF2B5EF4-FFF2-40B4-BE49-F238E27FC236}">
                  <a16:creationId xmlns:a16="http://schemas.microsoft.com/office/drawing/2014/main" id="{0759D8B4-5252-B8A6-3D72-E74182CBC92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116396" y="4862511"/>
              <a:ext cx="914400" cy="914400"/>
            </a:xfrm>
            <a:prstGeom prst="rect">
              <a:avLst/>
            </a:prstGeom>
          </p:spPr>
        </p:pic>
        <p:pic>
          <p:nvPicPr>
            <p:cNvPr id="12" name="Graphic 11" descr="Silo">
              <a:extLst>
                <a:ext uri="{FF2B5EF4-FFF2-40B4-BE49-F238E27FC236}">
                  <a16:creationId xmlns:a16="http://schemas.microsoft.com/office/drawing/2014/main" id="{5AF7AA9D-E30B-2EFE-CD05-24A561C8DE5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606484" y="5068101"/>
              <a:ext cx="669722" cy="669722"/>
            </a:xfrm>
            <a:prstGeom prst="rect">
              <a:avLst/>
            </a:prstGeom>
          </p:spPr>
        </p:pic>
        <p:pic>
          <p:nvPicPr>
            <p:cNvPr id="13" name="Graphic 12" descr="Schoolhouse">
              <a:extLst>
                <a:ext uri="{FF2B5EF4-FFF2-40B4-BE49-F238E27FC236}">
                  <a16:creationId xmlns:a16="http://schemas.microsoft.com/office/drawing/2014/main" id="{69BA704F-5731-E3AB-1571-4179E9EC53A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239409" y="4769862"/>
              <a:ext cx="1099698" cy="1099698"/>
            </a:xfrm>
            <a:prstGeom prst="rect">
              <a:avLst/>
            </a:prstGeom>
          </p:spPr>
        </p:pic>
        <p:sp>
          <p:nvSpPr>
            <p:cNvPr id="14" name="Arrow: Right 13">
              <a:extLst>
                <a:ext uri="{FF2B5EF4-FFF2-40B4-BE49-F238E27FC236}">
                  <a16:creationId xmlns:a16="http://schemas.microsoft.com/office/drawing/2014/main" id="{927F78BE-7937-D14D-C094-1DCDD0F97337}"/>
                </a:ext>
              </a:extLst>
            </p:cNvPr>
            <p:cNvSpPr/>
            <p:nvPr/>
          </p:nvSpPr>
          <p:spPr>
            <a:xfrm>
              <a:off x="2997071" y="5179630"/>
              <a:ext cx="1719117" cy="18558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62BCE3E-0A96-750F-5E6C-4EAAE40A5581}"/>
                </a:ext>
              </a:extLst>
            </p:cNvPr>
            <p:cNvSpPr txBox="1"/>
            <p:nvPr/>
          </p:nvSpPr>
          <p:spPr>
            <a:xfrm>
              <a:off x="1000021" y="5656217"/>
              <a:ext cx="1719117" cy="276999"/>
            </a:xfrm>
            <a:prstGeom prst="rect">
              <a:avLst/>
            </a:prstGeom>
            <a:solidFill>
              <a:schemeClr val="bg1"/>
            </a:solidFill>
            <a:ln>
              <a:solidFill>
                <a:schemeClr val="tx1"/>
              </a:solidFill>
            </a:ln>
          </p:spPr>
          <p:txBody>
            <a:bodyPr wrap="square" rtlCol="0">
              <a:spAutoFit/>
            </a:bodyPr>
            <a:lstStyle/>
            <a:p>
              <a:pPr algn="ctr"/>
              <a:r>
                <a:rPr lang="en-US" sz="1200"/>
                <a:t>FEDERAL GOVERNMENT</a:t>
              </a:r>
            </a:p>
          </p:txBody>
        </p:sp>
        <p:pic>
          <p:nvPicPr>
            <p:cNvPr id="16" name="Graphic 15" descr="Dollar">
              <a:extLst>
                <a:ext uri="{FF2B5EF4-FFF2-40B4-BE49-F238E27FC236}">
                  <a16:creationId xmlns:a16="http://schemas.microsoft.com/office/drawing/2014/main" id="{753F9D42-D4C5-3EA3-518B-5630DE962C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108580" y="4779578"/>
              <a:ext cx="400052" cy="400052"/>
            </a:xfrm>
            <a:prstGeom prst="rect">
              <a:avLst/>
            </a:prstGeom>
          </p:spPr>
        </p:pic>
        <p:pic>
          <p:nvPicPr>
            <p:cNvPr id="17" name="Graphic 16" descr="Dollar">
              <a:extLst>
                <a:ext uri="{FF2B5EF4-FFF2-40B4-BE49-F238E27FC236}">
                  <a16:creationId xmlns:a16="http://schemas.microsoft.com/office/drawing/2014/main" id="{B72A8FBA-E95A-0B24-CCBF-A3B33BC9528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391461" y="4779578"/>
              <a:ext cx="400052" cy="400052"/>
            </a:xfrm>
            <a:prstGeom prst="rect">
              <a:avLst/>
            </a:prstGeom>
          </p:spPr>
        </p:pic>
        <p:pic>
          <p:nvPicPr>
            <p:cNvPr id="18" name="Graphic 17" descr="Dollar">
              <a:extLst>
                <a:ext uri="{FF2B5EF4-FFF2-40B4-BE49-F238E27FC236}">
                  <a16:creationId xmlns:a16="http://schemas.microsoft.com/office/drawing/2014/main" id="{7A7495EC-53FC-AE6F-2C26-742115DAD73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674369" y="4777451"/>
              <a:ext cx="400052" cy="400052"/>
            </a:xfrm>
            <a:prstGeom prst="rect">
              <a:avLst/>
            </a:prstGeom>
          </p:spPr>
        </p:pic>
        <p:pic>
          <p:nvPicPr>
            <p:cNvPr id="19" name="Graphic 18" descr="Dollar">
              <a:extLst>
                <a:ext uri="{FF2B5EF4-FFF2-40B4-BE49-F238E27FC236}">
                  <a16:creationId xmlns:a16="http://schemas.microsoft.com/office/drawing/2014/main" id="{FFB7A6F7-872B-5CC1-B2ED-C9D2C173B03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991574" y="4776241"/>
              <a:ext cx="400052" cy="400052"/>
            </a:xfrm>
            <a:prstGeom prst="rect">
              <a:avLst/>
            </a:prstGeom>
          </p:spPr>
        </p:pic>
      </p:grpSp>
      <p:sp>
        <p:nvSpPr>
          <p:cNvPr id="20" name="Slide Number Placeholder 19">
            <a:extLst>
              <a:ext uri="{FF2B5EF4-FFF2-40B4-BE49-F238E27FC236}">
                <a16:creationId xmlns:a16="http://schemas.microsoft.com/office/drawing/2014/main" id="{1DC391CC-5156-1D37-CF4B-0EC2BF4BEF6F}"/>
              </a:ext>
            </a:extLst>
          </p:cNvPr>
          <p:cNvSpPr>
            <a:spLocks noGrp="1"/>
          </p:cNvSpPr>
          <p:nvPr>
            <p:ph type="sldNum" sz="quarter" idx="4"/>
          </p:nvPr>
        </p:nvSpPr>
        <p:spPr/>
        <p:txBody>
          <a:bodyPr/>
          <a:lstStyle/>
          <a:p>
            <a:fld id="{9D235F08-72FD-47AD-8EEA-814449CB2D48}" type="slidenum">
              <a:rPr lang="en-US" smtClean="0"/>
              <a:t>13</a:t>
            </a:fld>
            <a:endParaRPr lang="en-US"/>
          </a:p>
        </p:txBody>
      </p:sp>
    </p:spTree>
    <p:extLst>
      <p:ext uri="{BB962C8B-B14F-4D97-AF65-F5344CB8AC3E}">
        <p14:creationId xmlns:p14="http://schemas.microsoft.com/office/powerpoint/2010/main" val="86585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63" y="736819"/>
            <a:ext cx="10707189" cy="1325563"/>
          </a:xfrm>
        </p:spPr>
        <p:txBody>
          <a:bodyPr/>
          <a:lstStyle/>
          <a:p>
            <a:pPr algn="ctr"/>
            <a:r>
              <a:rPr lang="en-US" dirty="0"/>
              <a:t>Geographies</a:t>
            </a:r>
            <a:r>
              <a:rPr lang="en-US" dirty="0">
                <a:solidFill>
                  <a:schemeClr val="tx1"/>
                </a:solidFill>
              </a:rPr>
              <a:t> Eligible for Tribal BAS</a:t>
            </a:r>
          </a:p>
        </p:txBody>
      </p:sp>
      <p:sp>
        <p:nvSpPr>
          <p:cNvPr id="4" name="Slide Number Placeholder 3"/>
          <p:cNvSpPr>
            <a:spLocks noGrp="1"/>
          </p:cNvSpPr>
          <p:nvPr>
            <p:ph type="sldNum" sz="quarter" idx="4"/>
          </p:nvPr>
        </p:nvSpPr>
        <p:spPr/>
        <p:txBody>
          <a:bodyPr/>
          <a:lstStyle/>
          <a:p>
            <a:fld id="{D9BE9A60-AEED-4D3F-B1DD-208B065E4E2B}" type="slidenum">
              <a:rPr lang="en-US" smtClean="0"/>
              <a:t>14</a:t>
            </a:fld>
            <a:endParaRPr lang="en-US"/>
          </a:p>
        </p:txBody>
      </p:sp>
      <p:sp>
        <p:nvSpPr>
          <p:cNvPr id="8" name="Rectangle: Rounded Corners 7">
            <a:extLst>
              <a:ext uri="{FF2B5EF4-FFF2-40B4-BE49-F238E27FC236}">
                <a16:creationId xmlns:a16="http://schemas.microsoft.com/office/drawing/2014/main" id="{DA104D8F-31DB-F3D5-E85D-D40EEC5647EE}"/>
              </a:ext>
            </a:extLst>
          </p:cNvPr>
          <p:cNvSpPr/>
          <p:nvPr/>
        </p:nvSpPr>
        <p:spPr>
          <a:xfrm>
            <a:off x="1996905" y="2143138"/>
            <a:ext cx="3812494" cy="64902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Federally Recognized Reservations</a:t>
            </a:r>
          </a:p>
        </p:txBody>
      </p:sp>
      <p:sp>
        <p:nvSpPr>
          <p:cNvPr id="9" name="Rectangle: Rounded Corners 8">
            <a:extLst>
              <a:ext uri="{FF2B5EF4-FFF2-40B4-BE49-F238E27FC236}">
                <a16:creationId xmlns:a16="http://schemas.microsoft.com/office/drawing/2014/main" id="{1DE5EF7D-DF52-D64D-6508-F1EE65215B11}"/>
              </a:ext>
            </a:extLst>
          </p:cNvPr>
          <p:cNvSpPr/>
          <p:nvPr/>
        </p:nvSpPr>
        <p:spPr>
          <a:xfrm>
            <a:off x="4189753" y="3901726"/>
            <a:ext cx="3812494" cy="64902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solidFill>
                  <a:schemeClr val="tx1"/>
                </a:solidFill>
              </a:rPr>
              <a:t>Census Designated Places (CDPs)</a:t>
            </a:r>
          </a:p>
        </p:txBody>
      </p:sp>
      <p:sp>
        <p:nvSpPr>
          <p:cNvPr id="10" name="Rectangle: Rounded Corners 9">
            <a:extLst>
              <a:ext uri="{FF2B5EF4-FFF2-40B4-BE49-F238E27FC236}">
                <a16:creationId xmlns:a16="http://schemas.microsoft.com/office/drawing/2014/main" id="{9832FA1A-D286-067E-2FCC-A8997A116A89}"/>
              </a:ext>
            </a:extLst>
          </p:cNvPr>
          <p:cNvSpPr/>
          <p:nvPr/>
        </p:nvSpPr>
        <p:spPr>
          <a:xfrm>
            <a:off x="6356805" y="3022432"/>
            <a:ext cx="3812494" cy="649021"/>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i="0">
                <a:effectLst/>
                <a:latin typeface="+mn-lt"/>
                <a:ea typeface="Times New Roman" panose="02020603050405020304" pitchFamily="18" charset="0"/>
              </a:rPr>
              <a:t>Hawaiian Home Lands</a:t>
            </a:r>
          </a:p>
        </p:txBody>
      </p:sp>
      <p:sp>
        <p:nvSpPr>
          <p:cNvPr id="11" name="Rectangle: Rounded Corners 10">
            <a:extLst>
              <a:ext uri="{FF2B5EF4-FFF2-40B4-BE49-F238E27FC236}">
                <a16:creationId xmlns:a16="http://schemas.microsoft.com/office/drawing/2014/main" id="{8E8A19AF-3297-28C6-22EE-82F863A0259B}"/>
              </a:ext>
            </a:extLst>
          </p:cNvPr>
          <p:cNvSpPr/>
          <p:nvPr/>
        </p:nvSpPr>
        <p:spPr>
          <a:xfrm>
            <a:off x="1996905" y="3022432"/>
            <a:ext cx="3812494" cy="649021"/>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Federally Recognized Off-Reservation Trust Land</a:t>
            </a:r>
          </a:p>
        </p:txBody>
      </p:sp>
      <p:sp>
        <p:nvSpPr>
          <p:cNvPr id="12" name="Rectangle: Rounded Corners 11">
            <a:extLst>
              <a:ext uri="{FF2B5EF4-FFF2-40B4-BE49-F238E27FC236}">
                <a16:creationId xmlns:a16="http://schemas.microsoft.com/office/drawing/2014/main" id="{68CF8371-C857-B8F8-AF4E-91CAEF1F5A61}"/>
              </a:ext>
            </a:extLst>
          </p:cNvPr>
          <p:cNvSpPr/>
          <p:nvPr/>
        </p:nvSpPr>
        <p:spPr>
          <a:xfrm>
            <a:off x="6356805" y="2143138"/>
            <a:ext cx="3812494" cy="64902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lgn="ctr">
              <a:buNone/>
            </a:pPr>
            <a:r>
              <a:rPr lang="en-US">
                <a:solidFill>
                  <a:schemeClr val="tx1"/>
                </a:solidFill>
              </a:rPr>
              <a:t>Tribal Subdivisions</a:t>
            </a:r>
          </a:p>
        </p:txBody>
      </p:sp>
    </p:spTree>
    <p:extLst>
      <p:ext uri="{BB962C8B-B14F-4D97-AF65-F5344CB8AC3E}">
        <p14:creationId xmlns:p14="http://schemas.microsoft.com/office/powerpoint/2010/main" val="390949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312" y="1931951"/>
            <a:ext cx="11000341" cy="3628348"/>
          </a:xfrm>
        </p:spPr>
        <p:txBody>
          <a:bodyPr vert="horz" lIns="91440" tIns="45720" rIns="91440" bIns="45720" rtlCol="0" anchor="t">
            <a:normAutofit/>
          </a:bodyPr>
          <a:lstStyle/>
          <a:p>
            <a:pPr marL="0" indent="0">
              <a:buNone/>
            </a:pPr>
            <a:r>
              <a:rPr lang="en-US" sz="3200" b="1" dirty="0"/>
              <a:t>The Census Bureau does </a:t>
            </a:r>
            <a:r>
              <a:rPr lang="en-US" sz="3200" b="1" i="1" dirty="0"/>
              <a:t>not</a:t>
            </a:r>
            <a:r>
              <a:rPr lang="en-US" sz="3200" b="1" dirty="0"/>
              <a:t> collect or maintain boundaries for: </a:t>
            </a:r>
          </a:p>
          <a:p>
            <a:pPr marL="346075" indent="-346075"/>
            <a:r>
              <a:rPr lang="en-US" b="0" dirty="0"/>
              <a:t>Allotted </a:t>
            </a:r>
            <a:r>
              <a:rPr lang="en-US" dirty="0"/>
              <a:t>Lands.</a:t>
            </a:r>
            <a:endParaRPr lang="en-US" b="0" dirty="0">
              <a:cs typeface="Calibri"/>
            </a:endParaRPr>
          </a:p>
          <a:p>
            <a:pPr marL="346075" indent="-346075">
              <a:buFont typeface="Arial" panose="020B0604020202020204" pitchFamily="34" charset="0"/>
              <a:buChar char="•"/>
            </a:pPr>
            <a:r>
              <a:rPr lang="en-US" b="0" dirty="0"/>
              <a:t>Restricted </a:t>
            </a:r>
            <a:r>
              <a:rPr lang="en-US" dirty="0"/>
              <a:t>Status</a:t>
            </a:r>
            <a:r>
              <a:rPr lang="en-US" b="0" dirty="0"/>
              <a:t> or Restricted Fee</a:t>
            </a:r>
            <a:r>
              <a:rPr lang="en-US" dirty="0"/>
              <a:t>.</a:t>
            </a:r>
            <a:endParaRPr lang="en-US" b="0" dirty="0">
              <a:cs typeface="Calibri"/>
            </a:endParaRPr>
          </a:p>
          <a:p>
            <a:pPr marL="346075" indent="-346075">
              <a:buFont typeface="Arial" panose="020B0604020202020204" pitchFamily="34" charset="0"/>
              <a:buChar char="•"/>
            </a:pPr>
            <a:r>
              <a:rPr lang="en-US" b="0" dirty="0"/>
              <a:t>Fee Lands</a:t>
            </a:r>
            <a:r>
              <a:rPr lang="en-US" dirty="0"/>
              <a:t>.</a:t>
            </a:r>
            <a:endParaRPr lang="en-US" b="0" dirty="0">
              <a:cs typeface="Calibri"/>
            </a:endParaRPr>
          </a:p>
          <a:p>
            <a:pPr marL="346075" indent="-346075">
              <a:buFont typeface="Arial" panose="020B0604020202020204" pitchFamily="34" charset="0"/>
              <a:buChar char="•"/>
            </a:pPr>
            <a:r>
              <a:rPr lang="en-US" b="0" dirty="0"/>
              <a:t>Service Areas</a:t>
            </a:r>
            <a:r>
              <a:rPr lang="en-US" dirty="0"/>
              <a:t>.</a:t>
            </a:r>
            <a:endParaRPr lang="en-US" dirty="0">
              <a:cs typeface="Calibri"/>
            </a:endParaRPr>
          </a:p>
          <a:p>
            <a:pPr marL="346075" indent="-346075"/>
            <a:r>
              <a:rPr lang="en-US" dirty="0">
                <a:cs typeface="Calibri"/>
              </a:rPr>
              <a:t>Subsurface Rights.</a:t>
            </a:r>
          </a:p>
          <a:p>
            <a:pPr marL="346075" indent="-346075"/>
            <a:r>
              <a:rPr lang="en-US" dirty="0">
                <a:cs typeface="Calibri"/>
              </a:rPr>
              <a:t>Legal Disputes.</a:t>
            </a:r>
          </a:p>
        </p:txBody>
      </p:sp>
      <p:sp>
        <p:nvSpPr>
          <p:cNvPr id="2" name="Title 1"/>
          <p:cNvSpPr>
            <a:spLocks noGrp="1"/>
          </p:cNvSpPr>
          <p:nvPr>
            <p:ph type="title"/>
          </p:nvPr>
        </p:nvSpPr>
        <p:spPr>
          <a:xfrm>
            <a:off x="591312" y="407500"/>
            <a:ext cx="11353038" cy="1136821"/>
          </a:xfrm>
        </p:spPr>
        <p:txBody>
          <a:bodyPr>
            <a:normAutofit/>
          </a:bodyPr>
          <a:lstStyle/>
          <a:p>
            <a:pPr algn="ctr"/>
            <a:r>
              <a:rPr lang="en-US" b="1" dirty="0">
                <a:solidFill>
                  <a:schemeClr val="tx2"/>
                </a:solidFill>
              </a:rPr>
              <a:t>Geographies Not Eligible for Tribal BAS</a:t>
            </a:r>
          </a:p>
        </p:txBody>
      </p:sp>
      <p:sp>
        <p:nvSpPr>
          <p:cNvPr id="5" name="Slide Number Placeholder 4">
            <a:extLst>
              <a:ext uri="{FF2B5EF4-FFF2-40B4-BE49-F238E27FC236}">
                <a16:creationId xmlns:a16="http://schemas.microsoft.com/office/drawing/2014/main" id="{4C0D3D01-6C0A-EEC6-6823-8E409E11113A}"/>
              </a:ext>
            </a:extLst>
          </p:cNvPr>
          <p:cNvSpPr>
            <a:spLocks noGrp="1"/>
          </p:cNvSpPr>
          <p:nvPr>
            <p:ph type="sldNum" sz="quarter" idx="4"/>
          </p:nvPr>
        </p:nvSpPr>
        <p:spPr/>
        <p:txBody>
          <a:bodyPr/>
          <a:lstStyle/>
          <a:p>
            <a:fld id="{9D235F08-72FD-47AD-8EEA-814449CB2D48}" type="slidenum">
              <a:rPr lang="en-US" smtClean="0"/>
              <a:t>15</a:t>
            </a:fld>
            <a:endParaRPr lang="en-US"/>
          </a:p>
        </p:txBody>
      </p:sp>
    </p:spTree>
    <p:extLst>
      <p:ext uri="{BB962C8B-B14F-4D97-AF65-F5344CB8AC3E}">
        <p14:creationId xmlns:p14="http://schemas.microsoft.com/office/powerpoint/2010/main" val="1155708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5EED-B8B5-4E09-A0EC-8BD2CF133BA6}"/>
              </a:ext>
            </a:extLst>
          </p:cNvPr>
          <p:cNvSpPr>
            <a:spLocks noGrp="1"/>
          </p:cNvSpPr>
          <p:nvPr>
            <p:ph type="title"/>
          </p:nvPr>
        </p:nvSpPr>
        <p:spPr>
          <a:xfrm>
            <a:off x="692873" y="190874"/>
            <a:ext cx="10515600" cy="1325563"/>
          </a:xfrm>
        </p:spPr>
        <p:txBody>
          <a:bodyPr/>
          <a:lstStyle/>
          <a:p>
            <a:pPr algn="ctr"/>
            <a:r>
              <a:rPr lang="en-US" b="1" dirty="0">
                <a:solidFill>
                  <a:schemeClr val="tx2"/>
                </a:solidFill>
              </a:rPr>
              <a:t>BAS Timeline</a:t>
            </a:r>
          </a:p>
        </p:txBody>
      </p:sp>
      <p:graphicFrame>
        <p:nvGraphicFramePr>
          <p:cNvPr id="3" name="Diagram 2" descr="Placeholder Timeline&#10;">
            <a:extLst>
              <a:ext uri="{FF2B5EF4-FFF2-40B4-BE49-F238E27FC236}">
                <a16:creationId xmlns:a16="http://schemas.microsoft.com/office/drawing/2014/main" id="{073C5A0D-DFE8-4C7D-834F-C6443FF17576}"/>
              </a:ext>
            </a:extLst>
          </p:cNvPr>
          <p:cNvGraphicFramePr/>
          <p:nvPr/>
        </p:nvGraphicFramePr>
        <p:xfrm>
          <a:off x="559522" y="1012883"/>
          <a:ext cx="10939605" cy="5381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eform: Shape 7">
            <a:extLst>
              <a:ext uri="{FF2B5EF4-FFF2-40B4-BE49-F238E27FC236}">
                <a16:creationId xmlns:a16="http://schemas.microsoft.com/office/drawing/2014/main" id="{C22043B3-A1AE-EB58-A62C-A67ABF7D1A3A}"/>
              </a:ext>
              <a:ext uri="{C183D7F6-B498-43B3-948B-1728B52AA6E4}">
                <adec:decorative xmlns:adec="http://schemas.microsoft.com/office/drawing/2017/decorative" val="1"/>
              </a:ext>
            </a:extLst>
          </p:cNvPr>
          <p:cNvSpPr/>
          <p:nvPr/>
        </p:nvSpPr>
        <p:spPr>
          <a:xfrm rot="5400000">
            <a:off x="8557018" y="1217056"/>
            <a:ext cx="427837" cy="4968874"/>
          </a:xfrm>
          <a:custGeom>
            <a:avLst/>
            <a:gdLst>
              <a:gd name="connsiteX0" fmla="*/ 0 w 427841"/>
              <a:gd name="connsiteY0" fmla="*/ 5227337 h 5227337"/>
              <a:gd name="connsiteX1" fmla="*/ 0 w 427841"/>
              <a:gd name="connsiteY1" fmla="*/ 215466 h 5227337"/>
              <a:gd name="connsiteX2" fmla="*/ 1148 w 427841"/>
              <a:gd name="connsiteY2" fmla="*/ 215466 h 5227337"/>
              <a:gd name="connsiteX3" fmla="*/ 213921 w 427841"/>
              <a:gd name="connsiteY3" fmla="*/ 0 h 5227337"/>
              <a:gd name="connsiteX4" fmla="*/ 426693 w 427841"/>
              <a:gd name="connsiteY4" fmla="*/ 215466 h 5227337"/>
              <a:gd name="connsiteX5" fmla="*/ 427839 w 427841"/>
              <a:gd name="connsiteY5" fmla="*/ 215466 h 5227337"/>
              <a:gd name="connsiteX6" fmla="*/ 427839 w 427841"/>
              <a:gd name="connsiteY6" fmla="*/ 216626 h 5227337"/>
              <a:gd name="connsiteX7" fmla="*/ 427841 w 427841"/>
              <a:gd name="connsiteY7" fmla="*/ 216628 h 5227337"/>
              <a:gd name="connsiteX8" fmla="*/ 427839 w 427841"/>
              <a:gd name="connsiteY8" fmla="*/ 216628 h 5227337"/>
              <a:gd name="connsiteX9" fmla="*/ 427839 w 427841"/>
              <a:gd name="connsiteY9" fmla="*/ 5227337 h 522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841" h="5227337">
                <a:moveTo>
                  <a:pt x="0" y="5227337"/>
                </a:moveTo>
                <a:lnTo>
                  <a:pt x="0" y="215466"/>
                </a:lnTo>
                <a:lnTo>
                  <a:pt x="1148" y="215466"/>
                </a:lnTo>
                <a:lnTo>
                  <a:pt x="213921" y="0"/>
                </a:lnTo>
                <a:lnTo>
                  <a:pt x="426693" y="215466"/>
                </a:lnTo>
                <a:lnTo>
                  <a:pt x="427839" y="215466"/>
                </a:lnTo>
                <a:lnTo>
                  <a:pt x="427839" y="216626"/>
                </a:lnTo>
                <a:lnTo>
                  <a:pt x="427841" y="216628"/>
                </a:lnTo>
                <a:lnTo>
                  <a:pt x="427839" y="216628"/>
                </a:lnTo>
                <a:lnTo>
                  <a:pt x="427839" y="5227337"/>
                </a:lnTo>
                <a:close/>
              </a:path>
            </a:pathLst>
          </a:custGeom>
          <a:gradFill flip="none" rotWithShape="1">
            <a:gsLst>
              <a:gs pos="0">
                <a:schemeClr val="accent1">
                  <a:lumMod val="45000"/>
                  <a:lumOff val="55000"/>
                  <a:alpha val="0"/>
                </a:schemeClr>
              </a:gs>
              <a:gs pos="66000">
                <a:schemeClr val="accent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a:p>
        </p:txBody>
      </p:sp>
      <p:sp>
        <p:nvSpPr>
          <p:cNvPr id="4" name="Rectangle 3">
            <a:extLst>
              <a:ext uri="{FF2B5EF4-FFF2-40B4-BE49-F238E27FC236}">
                <a16:creationId xmlns:a16="http://schemas.microsoft.com/office/drawing/2014/main" id="{0A489C17-7904-BEB9-C5BE-DB1FAF04609D}"/>
              </a:ext>
              <a:ext uri="{C183D7F6-B498-43B3-948B-1728B52AA6E4}">
                <adec:decorative xmlns:adec="http://schemas.microsoft.com/office/drawing/2017/decorative" val="1"/>
              </a:ext>
            </a:extLst>
          </p:cNvPr>
          <p:cNvSpPr/>
          <p:nvPr/>
        </p:nvSpPr>
        <p:spPr>
          <a:xfrm>
            <a:off x="876301" y="3489776"/>
            <a:ext cx="5410198" cy="427839"/>
          </a:xfrm>
          <a:prstGeom prst="rect">
            <a:avLst/>
          </a:prstGeom>
          <a:gradFill flip="none" rotWithShape="1">
            <a:gsLst>
              <a:gs pos="0">
                <a:schemeClr val="accent1">
                  <a:lumMod val="5000"/>
                  <a:lumOff val="95000"/>
                  <a:alpha val="0"/>
                </a:schemeClr>
              </a:gs>
              <a:gs pos="55000">
                <a:schemeClr val="accent1">
                  <a:lumMod val="45000"/>
                  <a:lumOff val="55000"/>
                  <a:alpha val="0"/>
                </a:schemeClr>
              </a:gs>
              <a:gs pos="100000">
                <a:schemeClr val="accent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Slide Number Placeholder 4">
            <a:extLst>
              <a:ext uri="{FF2B5EF4-FFF2-40B4-BE49-F238E27FC236}">
                <a16:creationId xmlns:a16="http://schemas.microsoft.com/office/drawing/2014/main" id="{31C7E7CA-C7FB-C271-FCA5-35B21CA9CFAD}"/>
              </a:ext>
            </a:extLst>
          </p:cNvPr>
          <p:cNvSpPr>
            <a:spLocks noGrp="1"/>
          </p:cNvSpPr>
          <p:nvPr>
            <p:ph type="sldNum" sz="quarter" idx="4"/>
          </p:nvPr>
        </p:nvSpPr>
        <p:spPr/>
        <p:txBody>
          <a:bodyPr/>
          <a:lstStyle/>
          <a:p>
            <a:fld id="{9D235F08-72FD-47AD-8EEA-814449CB2D48}" type="slidenum">
              <a:rPr lang="en-US" smtClean="0"/>
              <a:t>16</a:t>
            </a:fld>
            <a:endParaRPr lang="en-US"/>
          </a:p>
        </p:txBody>
      </p:sp>
    </p:spTree>
    <p:extLst>
      <p:ext uri="{BB962C8B-B14F-4D97-AF65-F5344CB8AC3E}">
        <p14:creationId xmlns:p14="http://schemas.microsoft.com/office/powerpoint/2010/main" val="4168677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ABF5-5A82-1936-3339-2A68D0343D2A}"/>
              </a:ext>
            </a:extLst>
          </p:cNvPr>
          <p:cNvSpPr>
            <a:spLocks noGrp="1"/>
          </p:cNvSpPr>
          <p:nvPr>
            <p:ph type="title"/>
          </p:nvPr>
        </p:nvSpPr>
        <p:spPr/>
        <p:txBody>
          <a:bodyPr/>
          <a:lstStyle/>
          <a:p>
            <a:pPr algn="ctr"/>
            <a:r>
              <a:rPr lang="en-US" b="1" dirty="0">
                <a:solidFill>
                  <a:schemeClr val="tx2"/>
                </a:solidFill>
              </a:rPr>
              <a:t>Annual Response Email</a:t>
            </a:r>
          </a:p>
        </p:txBody>
      </p:sp>
      <p:sp>
        <p:nvSpPr>
          <p:cNvPr id="4" name="Content Placeholder 3">
            <a:extLst>
              <a:ext uri="{FF2B5EF4-FFF2-40B4-BE49-F238E27FC236}">
                <a16:creationId xmlns:a16="http://schemas.microsoft.com/office/drawing/2014/main" id="{99AD50C0-B216-B6D7-3881-66D73041DC78}"/>
              </a:ext>
            </a:extLst>
          </p:cNvPr>
          <p:cNvSpPr>
            <a:spLocks noGrp="1"/>
          </p:cNvSpPr>
          <p:nvPr>
            <p:ph idx="1"/>
          </p:nvPr>
        </p:nvSpPr>
        <p:spPr>
          <a:xfrm>
            <a:off x="838200" y="1825627"/>
            <a:ext cx="10515600" cy="1601276"/>
          </a:xfrm>
        </p:spPr>
        <p:txBody>
          <a:bodyPr/>
          <a:lstStyle/>
          <a:p>
            <a:r>
              <a:rPr lang="en-US"/>
              <a:t>Census Bureau sends to all eligible governments in early January.</a:t>
            </a:r>
          </a:p>
          <a:p>
            <a:r>
              <a:rPr lang="en-US"/>
              <a:t>Notifies governments of upcoming BAS cycle.</a:t>
            </a:r>
          </a:p>
          <a:p>
            <a:r>
              <a:rPr lang="en-US"/>
              <a:t>Provides a link to the Annual Response Form.</a:t>
            </a:r>
          </a:p>
        </p:txBody>
      </p:sp>
      <p:pic>
        <p:nvPicPr>
          <p:cNvPr id="5" name="Picture 4">
            <a:hlinkClick r:id="rId3"/>
            <a:extLst>
              <a:ext uri="{FF2B5EF4-FFF2-40B4-BE49-F238E27FC236}">
                <a16:creationId xmlns:a16="http://schemas.microsoft.com/office/drawing/2014/main" id="{70A85280-B525-7EDB-E376-15BA7971177F}"/>
              </a:ext>
            </a:extLst>
          </p:cNvPr>
          <p:cNvPicPr>
            <a:picLocks noChangeAspect="1"/>
          </p:cNvPicPr>
          <p:nvPr/>
        </p:nvPicPr>
        <p:blipFill>
          <a:blip r:embed="rId4"/>
          <a:stretch>
            <a:fillRect/>
          </a:stretch>
        </p:blipFill>
        <p:spPr>
          <a:xfrm>
            <a:off x="2786476" y="3933825"/>
            <a:ext cx="6619048" cy="1533333"/>
          </a:xfrm>
          <a:prstGeom prst="rect">
            <a:avLst/>
          </a:prstGeom>
          <a:ln>
            <a:solidFill>
              <a:schemeClr val="tx1"/>
            </a:solidFill>
          </a:ln>
        </p:spPr>
      </p:pic>
      <p:sp>
        <p:nvSpPr>
          <p:cNvPr id="6" name="Slide Number Placeholder 5">
            <a:extLst>
              <a:ext uri="{FF2B5EF4-FFF2-40B4-BE49-F238E27FC236}">
                <a16:creationId xmlns:a16="http://schemas.microsoft.com/office/drawing/2014/main" id="{69D62BBD-0826-87A5-C288-2435B38857BC}"/>
              </a:ext>
            </a:extLst>
          </p:cNvPr>
          <p:cNvSpPr>
            <a:spLocks noGrp="1"/>
          </p:cNvSpPr>
          <p:nvPr>
            <p:ph type="sldNum" sz="quarter" idx="4"/>
          </p:nvPr>
        </p:nvSpPr>
        <p:spPr/>
        <p:txBody>
          <a:bodyPr/>
          <a:lstStyle/>
          <a:p>
            <a:fld id="{9D235F08-72FD-47AD-8EEA-814449CB2D48}" type="slidenum">
              <a:rPr lang="en-US" smtClean="0"/>
              <a:t>17</a:t>
            </a:fld>
            <a:endParaRPr lang="en-US"/>
          </a:p>
        </p:txBody>
      </p:sp>
    </p:spTree>
    <p:extLst>
      <p:ext uri="{BB962C8B-B14F-4D97-AF65-F5344CB8AC3E}">
        <p14:creationId xmlns:p14="http://schemas.microsoft.com/office/powerpoint/2010/main" val="380542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3DD232-AC5F-4AB2-AEDB-2F01A2B01B2F}"/>
              </a:ext>
            </a:extLst>
          </p:cNvPr>
          <p:cNvPicPr>
            <a:picLocks noChangeAspect="1"/>
          </p:cNvPicPr>
          <p:nvPr/>
        </p:nvPicPr>
        <p:blipFill>
          <a:blip r:embed="rId3"/>
          <a:stretch>
            <a:fillRect/>
          </a:stretch>
        </p:blipFill>
        <p:spPr>
          <a:xfrm>
            <a:off x="4771582" y="746957"/>
            <a:ext cx="6273497" cy="4955929"/>
          </a:xfrm>
          <a:prstGeom prst="rect">
            <a:avLst/>
          </a:prstGeom>
        </p:spPr>
      </p:pic>
      <p:sp>
        <p:nvSpPr>
          <p:cNvPr id="2" name="Title 1">
            <a:extLst>
              <a:ext uri="{FF2B5EF4-FFF2-40B4-BE49-F238E27FC236}">
                <a16:creationId xmlns:a16="http://schemas.microsoft.com/office/drawing/2014/main" id="{0513190C-8663-49DB-9ADF-37F76C9BDEE9}"/>
              </a:ext>
            </a:extLst>
          </p:cNvPr>
          <p:cNvSpPr>
            <a:spLocks noGrp="1"/>
          </p:cNvSpPr>
          <p:nvPr>
            <p:ph type="title"/>
          </p:nvPr>
        </p:nvSpPr>
        <p:spPr>
          <a:xfrm>
            <a:off x="717028" y="698461"/>
            <a:ext cx="4046468" cy="715108"/>
          </a:xfrm>
        </p:spPr>
        <p:txBody>
          <a:bodyPr>
            <a:noAutofit/>
          </a:bodyPr>
          <a:lstStyle/>
          <a:p>
            <a:r>
              <a:rPr lang="en-US" sz="4400" b="1">
                <a:solidFill>
                  <a:schemeClr val="tx2"/>
                </a:solidFill>
                <a:cs typeface="Calibri Light"/>
                <a:hlinkClick r:id="rId4">
                  <a:extLst>
                    <a:ext uri="{A12FA001-AC4F-418D-AE19-62706E023703}">
                      <ahyp:hlinkClr xmlns:ahyp="http://schemas.microsoft.com/office/drawing/2018/hyperlinkcolor" val="tx"/>
                    </a:ext>
                  </a:extLst>
                </a:hlinkClick>
              </a:rPr>
              <a:t>BAS Online Form</a:t>
            </a:r>
            <a:endParaRPr lang="en-US" sz="4400" b="1">
              <a:solidFill>
                <a:schemeClr val="tx2"/>
              </a:solidFill>
            </a:endParaRPr>
          </a:p>
        </p:txBody>
      </p:sp>
      <p:sp>
        <p:nvSpPr>
          <p:cNvPr id="3" name="Text Placeholder 2">
            <a:extLst>
              <a:ext uri="{FF2B5EF4-FFF2-40B4-BE49-F238E27FC236}">
                <a16:creationId xmlns:a16="http://schemas.microsoft.com/office/drawing/2014/main" id="{479D2F7D-1A76-4B72-7C5F-C3E45B91CB24}"/>
              </a:ext>
            </a:extLst>
          </p:cNvPr>
          <p:cNvSpPr>
            <a:spLocks noGrp="1"/>
          </p:cNvSpPr>
          <p:nvPr>
            <p:ph type="body" sz="half" idx="2"/>
          </p:nvPr>
        </p:nvSpPr>
        <p:spPr>
          <a:xfrm>
            <a:off x="839788" y="1516604"/>
            <a:ext cx="3932237" cy="4601837"/>
          </a:xfrm>
          <a:noFill/>
        </p:spPr>
        <p:txBody>
          <a:bodyPr vert="horz" wrap="square" lIns="91440" tIns="45720" rIns="91440" bIns="45720" rtlCol="0">
            <a:spAutoFit/>
          </a:bodyPr>
          <a:lstStyle/>
          <a:p>
            <a:pPr marL="342900" indent="-342900">
              <a:lnSpc>
                <a:spcPct val="107000"/>
              </a:lnSpc>
              <a:buChar char="•"/>
            </a:pPr>
            <a:r>
              <a:rPr lang="en-US" sz="2800"/>
              <a:t>Respond to BAS.</a:t>
            </a:r>
          </a:p>
          <a:p>
            <a:pPr marL="342900" indent="-342900">
              <a:lnSpc>
                <a:spcPct val="107000"/>
              </a:lnSpc>
              <a:buChar char="•"/>
            </a:pPr>
            <a:r>
              <a:rPr lang="en-US" sz="2800"/>
              <a:t>Contact Updates.</a:t>
            </a:r>
          </a:p>
          <a:p>
            <a:pPr marL="342900" indent="-342900">
              <a:lnSpc>
                <a:spcPct val="107000"/>
              </a:lnSpc>
              <a:buChar char="•"/>
            </a:pPr>
            <a:r>
              <a:rPr lang="en-US" sz="2800"/>
              <a:t>Automatic interactions.</a:t>
            </a:r>
          </a:p>
          <a:p>
            <a:pPr marL="342900" indent="-342900">
              <a:lnSpc>
                <a:spcPct val="107000"/>
              </a:lnSpc>
              <a:buChar char="•"/>
            </a:pPr>
            <a:r>
              <a:rPr lang="en-US" sz="2800"/>
              <a:t>Multiple submissions allowed.</a:t>
            </a:r>
          </a:p>
          <a:p>
            <a:pPr marL="800100" lvl="1" indent="-342900">
              <a:lnSpc>
                <a:spcPct val="107000"/>
              </a:lnSpc>
              <a:buChar char="•"/>
            </a:pPr>
            <a:r>
              <a:rPr lang="en-US" sz="2400"/>
              <a:t>Material request changes.</a:t>
            </a:r>
          </a:p>
          <a:p>
            <a:pPr marL="800100" lvl="1" indent="-342900">
              <a:lnSpc>
                <a:spcPct val="107000"/>
              </a:lnSpc>
              <a:buChar char="•"/>
            </a:pPr>
            <a:r>
              <a:rPr lang="en-US" sz="2400"/>
              <a:t>No change responses.</a:t>
            </a:r>
          </a:p>
          <a:p>
            <a:pPr marL="342900" indent="-342900">
              <a:lnSpc>
                <a:spcPct val="107000"/>
              </a:lnSpc>
              <a:buChar char="•"/>
            </a:pPr>
            <a:endParaRPr lang="en-US" sz="2400"/>
          </a:p>
        </p:txBody>
      </p:sp>
      <p:pic>
        <p:nvPicPr>
          <p:cNvPr id="6" name="Picture 5">
            <a:extLst>
              <a:ext uri="{FF2B5EF4-FFF2-40B4-BE49-F238E27FC236}">
                <a16:creationId xmlns:a16="http://schemas.microsoft.com/office/drawing/2014/main" id="{A585FD24-0F97-4A99-83C2-935E452E96AA}"/>
              </a:ext>
            </a:extLst>
          </p:cNvPr>
          <p:cNvPicPr>
            <a:picLocks noChangeAspect="1"/>
          </p:cNvPicPr>
          <p:nvPr/>
        </p:nvPicPr>
        <p:blipFill>
          <a:blip r:embed="rId5"/>
          <a:stretch>
            <a:fillRect/>
          </a:stretch>
        </p:blipFill>
        <p:spPr>
          <a:xfrm>
            <a:off x="4717813" y="1210336"/>
            <a:ext cx="6377341" cy="4029171"/>
          </a:xfrm>
          <a:prstGeom prst="rect">
            <a:avLst/>
          </a:prstGeom>
        </p:spPr>
      </p:pic>
      <p:pic>
        <p:nvPicPr>
          <p:cNvPr id="12" name="Picture 11">
            <a:extLst>
              <a:ext uri="{FF2B5EF4-FFF2-40B4-BE49-F238E27FC236}">
                <a16:creationId xmlns:a16="http://schemas.microsoft.com/office/drawing/2014/main" id="{2058CB64-E3C7-444C-8751-4AB3DC103D1A}"/>
              </a:ext>
            </a:extLst>
          </p:cNvPr>
          <p:cNvPicPr>
            <a:picLocks noChangeAspect="1"/>
          </p:cNvPicPr>
          <p:nvPr/>
        </p:nvPicPr>
        <p:blipFill>
          <a:blip r:embed="rId6"/>
          <a:stretch>
            <a:fillRect/>
          </a:stretch>
        </p:blipFill>
        <p:spPr>
          <a:xfrm>
            <a:off x="4942720" y="471463"/>
            <a:ext cx="5943600" cy="5558155"/>
          </a:xfrm>
          <a:prstGeom prst="rect">
            <a:avLst/>
          </a:prstGeom>
        </p:spPr>
      </p:pic>
      <p:pic>
        <p:nvPicPr>
          <p:cNvPr id="13" name="Picture 12">
            <a:extLst>
              <a:ext uri="{FF2B5EF4-FFF2-40B4-BE49-F238E27FC236}">
                <a16:creationId xmlns:a16="http://schemas.microsoft.com/office/drawing/2014/main" id="{82D06842-445A-4DDA-963A-06C094BA490D}"/>
              </a:ext>
            </a:extLst>
          </p:cNvPr>
          <p:cNvPicPr>
            <a:picLocks noChangeAspect="1"/>
          </p:cNvPicPr>
          <p:nvPr/>
        </p:nvPicPr>
        <p:blipFill>
          <a:blip r:embed="rId7"/>
          <a:stretch>
            <a:fillRect/>
          </a:stretch>
        </p:blipFill>
        <p:spPr>
          <a:xfrm>
            <a:off x="4733986" y="1055599"/>
            <a:ext cx="6361168" cy="4338643"/>
          </a:xfrm>
          <a:prstGeom prst="rect">
            <a:avLst/>
          </a:prstGeom>
        </p:spPr>
      </p:pic>
      <p:pic>
        <p:nvPicPr>
          <p:cNvPr id="11" name="Picture 10">
            <a:extLst>
              <a:ext uri="{FF2B5EF4-FFF2-40B4-BE49-F238E27FC236}">
                <a16:creationId xmlns:a16="http://schemas.microsoft.com/office/drawing/2014/main" id="{5897EA2E-4973-4BC6-A9D9-0F9787AD6E7F}"/>
              </a:ext>
            </a:extLst>
          </p:cNvPr>
          <p:cNvPicPr>
            <a:picLocks noChangeAspect="1"/>
          </p:cNvPicPr>
          <p:nvPr/>
        </p:nvPicPr>
        <p:blipFill>
          <a:blip r:embed="rId8"/>
          <a:stretch>
            <a:fillRect/>
          </a:stretch>
        </p:blipFill>
        <p:spPr>
          <a:xfrm>
            <a:off x="4783117" y="1055599"/>
            <a:ext cx="6258043" cy="4338643"/>
          </a:xfrm>
          <a:prstGeom prst="rect">
            <a:avLst/>
          </a:prstGeom>
        </p:spPr>
      </p:pic>
      <p:pic>
        <p:nvPicPr>
          <p:cNvPr id="15" name="Picture 14">
            <a:extLst>
              <a:ext uri="{FF2B5EF4-FFF2-40B4-BE49-F238E27FC236}">
                <a16:creationId xmlns:a16="http://schemas.microsoft.com/office/drawing/2014/main" id="{F4B62BA9-B51B-4C8E-A48B-E763D72196D7}"/>
              </a:ext>
            </a:extLst>
          </p:cNvPr>
          <p:cNvPicPr>
            <a:picLocks noChangeAspect="1"/>
          </p:cNvPicPr>
          <p:nvPr/>
        </p:nvPicPr>
        <p:blipFill>
          <a:blip r:embed="rId9"/>
          <a:stretch>
            <a:fillRect/>
          </a:stretch>
        </p:blipFill>
        <p:spPr>
          <a:xfrm>
            <a:off x="4779198" y="645142"/>
            <a:ext cx="6258043" cy="5159556"/>
          </a:xfrm>
          <a:prstGeom prst="rect">
            <a:avLst/>
          </a:prstGeom>
        </p:spPr>
      </p:pic>
      <p:pic>
        <p:nvPicPr>
          <p:cNvPr id="7" name="Picture 6">
            <a:extLst>
              <a:ext uri="{FF2B5EF4-FFF2-40B4-BE49-F238E27FC236}">
                <a16:creationId xmlns:a16="http://schemas.microsoft.com/office/drawing/2014/main" id="{872E1535-2D44-4AD1-8D3C-81448630FA6A}"/>
              </a:ext>
            </a:extLst>
          </p:cNvPr>
          <p:cNvPicPr>
            <a:picLocks noChangeAspect="1"/>
          </p:cNvPicPr>
          <p:nvPr/>
        </p:nvPicPr>
        <p:blipFill>
          <a:blip r:embed="rId10"/>
          <a:stretch>
            <a:fillRect/>
          </a:stretch>
        </p:blipFill>
        <p:spPr>
          <a:xfrm>
            <a:off x="5818660" y="516103"/>
            <a:ext cx="4175646" cy="5417633"/>
          </a:xfrm>
          <a:prstGeom prst="rect">
            <a:avLst/>
          </a:prstGeom>
        </p:spPr>
      </p:pic>
      <p:pic>
        <p:nvPicPr>
          <p:cNvPr id="8" name="Picture 7">
            <a:extLst>
              <a:ext uri="{FF2B5EF4-FFF2-40B4-BE49-F238E27FC236}">
                <a16:creationId xmlns:a16="http://schemas.microsoft.com/office/drawing/2014/main" id="{4DEDED77-6D1F-4565-976F-6887773CAA9E}"/>
              </a:ext>
            </a:extLst>
          </p:cNvPr>
          <p:cNvPicPr>
            <a:picLocks noChangeAspect="1"/>
          </p:cNvPicPr>
          <p:nvPr/>
        </p:nvPicPr>
        <p:blipFill>
          <a:blip r:embed="rId11"/>
          <a:stretch>
            <a:fillRect/>
          </a:stretch>
        </p:blipFill>
        <p:spPr>
          <a:xfrm>
            <a:off x="5825833" y="488556"/>
            <a:ext cx="4175646" cy="5472725"/>
          </a:xfrm>
          <a:prstGeom prst="rect">
            <a:avLst/>
          </a:prstGeom>
        </p:spPr>
      </p:pic>
      <p:sp>
        <p:nvSpPr>
          <p:cNvPr id="5" name="Slide Number Placeholder 4">
            <a:extLst>
              <a:ext uri="{FF2B5EF4-FFF2-40B4-BE49-F238E27FC236}">
                <a16:creationId xmlns:a16="http://schemas.microsoft.com/office/drawing/2014/main" id="{9BAB3191-3F4B-16E6-2F4F-A99F06AF356C}"/>
              </a:ext>
            </a:extLst>
          </p:cNvPr>
          <p:cNvSpPr>
            <a:spLocks noGrp="1"/>
          </p:cNvSpPr>
          <p:nvPr>
            <p:ph type="sldNum" sz="quarter" idx="4"/>
          </p:nvPr>
        </p:nvSpPr>
        <p:spPr/>
        <p:txBody>
          <a:bodyPr/>
          <a:lstStyle/>
          <a:p>
            <a:fld id="{9D235F08-72FD-47AD-8EEA-814449CB2D48}" type="slidenum">
              <a:rPr lang="en-US" smtClean="0"/>
              <a:t>18</a:t>
            </a:fld>
            <a:endParaRPr lang="en-US"/>
          </a:p>
        </p:txBody>
      </p:sp>
    </p:spTree>
    <p:extLst>
      <p:ext uri="{BB962C8B-B14F-4D97-AF65-F5344CB8AC3E}">
        <p14:creationId xmlns:p14="http://schemas.microsoft.com/office/powerpoint/2010/main" val="133835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1"/>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5675-E26D-3A7C-5C65-6A50C7F9FC0F}"/>
              </a:ext>
            </a:extLst>
          </p:cNvPr>
          <p:cNvSpPr>
            <a:spLocks noGrp="1"/>
          </p:cNvSpPr>
          <p:nvPr>
            <p:ph type="title"/>
          </p:nvPr>
        </p:nvSpPr>
        <p:spPr>
          <a:xfrm>
            <a:off x="675862" y="610481"/>
            <a:ext cx="4052243" cy="850575"/>
          </a:xfrm>
        </p:spPr>
        <p:txBody>
          <a:bodyPr vert="horz" lIns="91440" tIns="45720" rIns="91440" bIns="45720" rtlCol="0" anchor="t">
            <a:noAutofit/>
          </a:bodyPr>
          <a:lstStyle/>
          <a:p>
            <a:r>
              <a:rPr lang="en-US" sz="4400" b="1" kern="1200">
                <a:solidFill>
                  <a:schemeClr val="tx2"/>
                </a:solidFill>
                <a:latin typeface="+mj-lt"/>
                <a:ea typeface="+mj-ea"/>
                <a:cs typeface="+mj-cs"/>
                <a:hlinkClick r:id="rId3">
                  <a:extLst>
                    <a:ext uri="{A12FA001-AC4F-418D-AE19-62706E023703}">
                      <ahyp:hlinkClr xmlns:ahyp="http://schemas.microsoft.com/office/drawing/2018/hyperlinkcolor" val="tx"/>
                    </a:ext>
                  </a:extLst>
                </a:hlinkClick>
              </a:rPr>
              <a:t>Response Viewer</a:t>
            </a:r>
            <a:endParaRPr lang="en-US" sz="4400" b="1" kern="1200">
              <a:solidFill>
                <a:schemeClr val="tx2"/>
              </a:solidFill>
              <a:latin typeface="+mj-lt"/>
              <a:ea typeface="+mj-ea"/>
              <a:cs typeface="+mj-cs"/>
            </a:endParaRPr>
          </a:p>
        </p:txBody>
      </p:sp>
      <p:sp>
        <p:nvSpPr>
          <p:cNvPr id="3" name="Text Placeholder 2">
            <a:extLst>
              <a:ext uri="{FF2B5EF4-FFF2-40B4-BE49-F238E27FC236}">
                <a16:creationId xmlns:a16="http://schemas.microsoft.com/office/drawing/2014/main" id="{0D6EFC2E-857F-5FCD-AC93-35CEF498B63A}"/>
              </a:ext>
            </a:extLst>
          </p:cNvPr>
          <p:cNvSpPr>
            <a:spLocks noGrp="1"/>
          </p:cNvSpPr>
          <p:nvPr>
            <p:ph type="body" sz="half" idx="2"/>
          </p:nvPr>
        </p:nvSpPr>
        <p:spPr>
          <a:xfrm>
            <a:off x="579392" y="1272210"/>
            <a:ext cx="4231147" cy="5280302"/>
          </a:xfrm>
        </p:spPr>
        <p:txBody>
          <a:bodyPr vert="horz" lIns="91440" tIns="45720" rIns="91440" bIns="45720" rtlCol="0" anchor="t">
            <a:normAutofit fontScale="40000" lnSpcReduction="20000"/>
          </a:bodyPr>
          <a:lstStyle/>
          <a:p>
            <a:pPr marL="285750" indent="-228600">
              <a:buFont typeface="Arial" panose="020B0604020202020204" pitchFamily="34" charset="0"/>
              <a:buChar char="•"/>
            </a:pPr>
            <a:r>
              <a:rPr lang="en-US" sz="7000"/>
              <a:t>Transparency, control, and accountability for respondent.</a:t>
            </a:r>
          </a:p>
          <a:p>
            <a:pPr marL="285750" indent="-228600">
              <a:buFont typeface="Arial" panose="020B0604020202020204" pitchFamily="34" charset="0"/>
              <a:buChar char="•"/>
            </a:pPr>
            <a:r>
              <a:rPr lang="en-US" sz="7000"/>
              <a:t>Provides 3 levels of zooming:</a:t>
            </a:r>
          </a:p>
          <a:p>
            <a:pPr marL="742950" lvl="1" indent="-228600">
              <a:buFont typeface="Arial" panose="020B0604020202020204" pitchFamily="34" charset="0"/>
              <a:buChar char="•"/>
            </a:pPr>
            <a:r>
              <a:rPr lang="en-US" sz="6000"/>
              <a:t>State</a:t>
            </a:r>
          </a:p>
          <a:p>
            <a:pPr marL="742950" lvl="1" indent="-228600">
              <a:buFont typeface="Arial" panose="020B0604020202020204" pitchFamily="34" charset="0"/>
              <a:buChar char="•"/>
            </a:pPr>
            <a:r>
              <a:rPr lang="en-US" sz="6000"/>
              <a:t>County</a:t>
            </a:r>
          </a:p>
          <a:p>
            <a:pPr marL="742950" lvl="1" indent="-228600">
              <a:buFont typeface="Arial" panose="020B0604020202020204" pitchFamily="34" charset="0"/>
              <a:buChar char="•"/>
            </a:pPr>
            <a:r>
              <a:rPr lang="en-US" sz="6000"/>
              <a:t>Minor Civil Divisions/Incorporated Place</a:t>
            </a:r>
          </a:p>
          <a:p>
            <a:pPr marL="742950" lvl="1" indent="-228600">
              <a:buFont typeface="Arial" panose="020B0604020202020204" pitchFamily="34" charset="0"/>
              <a:buChar char="•"/>
            </a:pPr>
            <a:r>
              <a:rPr lang="en-US" sz="6000"/>
              <a:t>Tribal Areas</a:t>
            </a:r>
          </a:p>
          <a:p>
            <a:pPr marL="285750" indent="-228600">
              <a:buFont typeface="Arial" panose="020B0604020202020204" pitchFamily="34" charset="0"/>
              <a:buChar char="•"/>
            </a:pPr>
            <a:r>
              <a:rPr lang="en-US" sz="7000"/>
              <a:t>Allows for shareholders to see the status of their counties and partnered governments.</a:t>
            </a:r>
          </a:p>
        </p:txBody>
      </p:sp>
      <p:pic>
        <p:nvPicPr>
          <p:cNvPr id="6" name="Picture 5">
            <a:extLst>
              <a:ext uri="{FF2B5EF4-FFF2-40B4-BE49-F238E27FC236}">
                <a16:creationId xmlns:a16="http://schemas.microsoft.com/office/drawing/2014/main" id="{8117C026-8B15-9AF6-921C-002C8D667CE6}"/>
              </a:ext>
            </a:extLst>
          </p:cNvPr>
          <p:cNvPicPr>
            <a:picLocks noChangeAspect="1"/>
          </p:cNvPicPr>
          <p:nvPr/>
        </p:nvPicPr>
        <p:blipFill rotWithShape="1">
          <a:blip r:embed="rId4"/>
          <a:srcRect t="10972"/>
          <a:stretch/>
        </p:blipFill>
        <p:spPr>
          <a:xfrm>
            <a:off x="4905375" y="829139"/>
            <a:ext cx="6985993" cy="5152169"/>
          </a:xfrm>
          <a:prstGeom prst="rect">
            <a:avLst/>
          </a:prstGeom>
        </p:spPr>
      </p:pic>
      <p:grpSp>
        <p:nvGrpSpPr>
          <p:cNvPr id="8" name="Group 1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2" name="Rectangle 1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88351755-6878-FDA0-4E14-6E83CC20C3EB}"/>
              </a:ext>
            </a:extLst>
          </p:cNvPr>
          <p:cNvSpPr>
            <a:spLocks noGrp="1"/>
          </p:cNvSpPr>
          <p:nvPr>
            <p:ph type="sldNum" sz="quarter" idx="4"/>
          </p:nvPr>
        </p:nvSpPr>
        <p:spPr/>
        <p:txBody>
          <a:bodyPr/>
          <a:lstStyle/>
          <a:p>
            <a:fld id="{9D235F08-72FD-47AD-8EEA-814449CB2D48}" type="slidenum">
              <a:rPr lang="en-US" smtClean="0"/>
              <a:t>19</a:t>
            </a:fld>
            <a:endParaRPr lang="en-US"/>
          </a:p>
        </p:txBody>
      </p:sp>
    </p:spTree>
    <p:extLst>
      <p:ext uri="{BB962C8B-B14F-4D97-AF65-F5344CB8AC3E}">
        <p14:creationId xmlns:p14="http://schemas.microsoft.com/office/powerpoint/2010/main" val="377326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464" y="1043609"/>
            <a:ext cx="11073264" cy="4791660"/>
          </a:xfrm>
        </p:spPr>
        <p:txBody>
          <a:bodyPr vert="horz" lIns="91440" tIns="45720" rIns="91440" bIns="45720" rtlCol="0" anchor="t">
            <a:normAutofit lnSpcReduction="10000"/>
          </a:bodyPr>
          <a:lstStyle/>
          <a:p>
            <a:pPr marL="0" indent="0">
              <a:buNone/>
            </a:pPr>
            <a:r>
              <a:rPr lang="en-US" sz="3200" b="1"/>
              <a:t>Overview</a:t>
            </a:r>
          </a:p>
          <a:p>
            <a:pPr marL="338328" lvl="2" indent="-338328">
              <a:spcBef>
                <a:spcPts val="1000"/>
              </a:spcBef>
            </a:pPr>
            <a:r>
              <a:rPr lang="en-US" sz="2800"/>
              <a:t>Tribes and Tribal Geography Mapping</a:t>
            </a:r>
            <a:endParaRPr lang="en-US" sz="2800">
              <a:cs typeface="Calibri"/>
            </a:endParaRPr>
          </a:p>
          <a:p>
            <a:pPr marL="338328" lvl="2" indent="-338328">
              <a:spcBef>
                <a:spcPts val="1000"/>
              </a:spcBef>
            </a:pPr>
            <a:r>
              <a:rPr lang="en-US" sz="2800"/>
              <a:t>History of Tribal Geography Updates</a:t>
            </a:r>
            <a:endParaRPr lang="en-US" sz="2800">
              <a:cs typeface="Calibri"/>
            </a:endParaRPr>
          </a:p>
          <a:p>
            <a:pPr marL="338328" lvl="2" indent="-338328">
              <a:spcBef>
                <a:spcPts val="1000"/>
              </a:spcBef>
            </a:pPr>
            <a:r>
              <a:rPr lang="en-US" sz="2800"/>
              <a:t>Census Bureau and the Bureau of Indian Affairs</a:t>
            </a:r>
          </a:p>
          <a:p>
            <a:pPr marL="338328" lvl="2" indent="-338328">
              <a:spcBef>
                <a:spcPts val="1000"/>
              </a:spcBef>
            </a:pPr>
            <a:r>
              <a:rPr lang="en-US" sz="2800">
                <a:cs typeface="Calibri"/>
              </a:rPr>
              <a:t>Tribal Geography Areas</a:t>
            </a:r>
          </a:p>
          <a:p>
            <a:pPr marL="0" indent="0">
              <a:buNone/>
            </a:pPr>
            <a:r>
              <a:rPr lang="en-US" sz="3200" b="1"/>
              <a:t>Tribal Boundary and Annexation Survey (BAS)</a:t>
            </a:r>
            <a:endParaRPr lang="en-US" sz="3200" b="1">
              <a:cs typeface="Calibri"/>
            </a:endParaRPr>
          </a:p>
          <a:p>
            <a:r>
              <a:rPr lang="en-US" sz="3000"/>
              <a:t> </a:t>
            </a:r>
            <a:r>
              <a:rPr lang="en-US">
                <a:ea typeface="+mn-lt"/>
                <a:cs typeface="+mn-lt"/>
              </a:rPr>
              <a:t>What is TBAS?</a:t>
            </a:r>
            <a:endParaRPr lang="en-US">
              <a:cs typeface="Calibri" panose="020F0502020204030204"/>
            </a:endParaRPr>
          </a:p>
          <a:p>
            <a:pPr marL="339725" indent="-339725"/>
            <a:r>
              <a:rPr lang="en-US">
                <a:cs typeface="Calibri" panose="020F0502020204030204"/>
              </a:rPr>
              <a:t>Benefits of Participation</a:t>
            </a:r>
          </a:p>
          <a:p>
            <a:pPr marL="339725" indent="-339725"/>
            <a:r>
              <a:rPr lang="en-US">
                <a:cs typeface="Calibri" panose="020F0502020204030204"/>
              </a:rPr>
              <a:t>Annual Response</a:t>
            </a:r>
          </a:p>
          <a:p>
            <a:pPr marL="339725" indent="-339725"/>
            <a:r>
              <a:rPr lang="en-US" b="0"/>
              <a:t>Submission Methods</a:t>
            </a:r>
          </a:p>
        </p:txBody>
      </p:sp>
      <p:sp>
        <p:nvSpPr>
          <p:cNvPr id="2" name="Title 1"/>
          <p:cNvSpPr>
            <a:spLocks noGrp="1"/>
          </p:cNvSpPr>
          <p:nvPr>
            <p:ph type="title"/>
          </p:nvPr>
        </p:nvSpPr>
        <p:spPr>
          <a:xfrm>
            <a:off x="705464" y="1"/>
            <a:ext cx="10515600" cy="1164226"/>
          </a:xfrm>
        </p:spPr>
        <p:txBody>
          <a:bodyPr>
            <a:normAutofit/>
          </a:bodyPr>
          <a:lstStyle/>
          <a:p>
            <a:pPr algn="ctr"/>
            <a:r>
              <a:rPr lang="en-US" b="1" dirty="0">
                <a:solidFill>
                  <a:schemeClr val="tx2"/>
                </a:solidFill>
              </a:rPr>
              <a:t>Agenda</a:t>
            </a:r>
          </a:p>
        </p:txBody>
      </p:sp>
      <p:sp>
        <p:nvSpPr>
          <p:cNvPr id="5" name="Slide Number Placeholder 4">
            <a:extLst>
              <a:ext uri="{FF2B5EF4-FFF2-40B4-BE49-F238E27FC236}">
                <a16:creationId xmlns:a16="http://schemas.microsoft.com/office/drawing/2014/main" id="{B9AF5401-CE73-46E3-4AAF-8AE91AC87B00}"/>
              </a:ext>
            </a:extLst>
          </p:cNvPr>
          <p:cNvSpPr>
            <a:spLocks noGrp="1"/>
          </p:cNvSpPr>
          <p:nvPr>
            <p:ph type="sldNum" sz="quarter" idx="4"/>
          </p:nvPr>
        </p:nvSpPr>
        <p:spPr/>
        <p:txBody>
          <a:bodyPr/>
          <a:lstStyle/>
          <a:p>
            <a:fld id="{9D235F08-72FD-47AD-8EEA-814449CB2D48}" type="slidenum">
              <a:rPr lang="en-US" smtClean="0"/>
              <a:t>2</a:t>
            </a:fld>
            <a:endParaRPr lang="en-US"/>
          </a:p>
        </p:txBody>
      </p:sp>
    </p:spTree>
    <p:extLst>
      <p:ext uri="{BB962C8B-B14F-4D97-AF65-F5344CB8AC3E}">
        <p14:creationId xmlns:p14="http://schemas.microsoft.com/office/powerpoint/2010/main" val="2309831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B9194-6249-B920-7CBE-7170E3DDE5D5}"/>
              </a:ext>
            </a:extLst>
          </p:cNvPr>
          <p:cNvSpPr>
            <a:spLocks noGrp="1"/>
          </p:cNvSpPr>
          <p:nvPr>
            <p:ph type="title"/>
          </p:nvPr>
        </p:nvSpPr>
        <p:spPr/>
        <p:txBody>
          <a:bodyPr/>
          <a:lstStyle/>
          <a:p>
            <a:pPr algn="ctr"/>
            <a:r>
              <a:rPr lang="en-US" b="1" dirty="0">
                <a:solidFill>
                  <a:schemeClr val="tx2"/>
                </a:solidFill>
              </a:rPr>
              <a:t>Boundary Review</a:t>
            </a:r>
          </a:p>
        </p:txBody>
      </p:sp>
      <p:sp>
        <p:nvSpPr>
          <p:cNvPr id="4" name="Content Placeholder 3">
            <a:extLst>
              <a:ext uri="{FF2B5EF4-FFF2-40B4-BE49-F238E27FC236}">
                <a16:creationId xmlns:a16="http://schemas.microsoft.com/office/drawing/2014/main" id="{D68AD688-3D4E-D11F-5338-31C37A281D22}"/>
              </a:ext>
            </a:extLst>
          </p:cNvPr>
          <p:cNvSpPr>
            <a:spLocks noGrp="1"/>
          </p:cNvSpPr>
          <p:nvPr>
            <p:ph idx="1"/>
          </p:nvPr>
        </p:nvSpPr>
        <p:spPr/>
        <p:txBody>
          <a:bodyPr/>
          <a:lstStyle/>
          <a:p>
            <a:pPr marL="0" indent="0">
              <a:buNone/>
            </a:pPr>
            <a:r>
              <a:rPr lang="en-US" sz="3200" b="1"/>
              <a:t>Methods for reviewing boundaries:</a:t>
            </a:r>
          </a:p>
          <a:p>
            <a:r>
              <a:rPr lang="en-US"/>
              <a:t>Topologically Integrated Geographic Encoding and Referencing System web viewer (</a:t>
            </a:r>
            <a:r>
              <a:rPr lang="en-US" err="1"/>
              <a:t>TIGERweb</a:t>
            </a:r>
            <a:r>
              <a:rPr lang="en-US"/>
              <a:t>).</a:t>
            </a:r>
          </a:p>
          <a:p>
            <a:r>
              <a:rPr lang="en-US"/>
              <a:t>BAS partnership shapefiles.</a:t>
            </a:r>
          </a:p>
          <a:p>
            <a:r>
              <a:rPr lang="en-US"/>
              <a:t>PDF BAS maps.</a:t>
            </a:r>
          </a:p>
        </p:txBody>
      </p:sp>
      <p:pic>
        <p:nvPicPr>
          <p:cNvPr id="6" name="Picture 5">
            <a:extLst>
              <a:ext uri="{FF2B5EF4-FFF2-40B4-BE49-F238E27FC236}">
                <a16:creationId xmlns:a16="http://schemas.microsoft.com/office/drawing/2014/main" id="{AD5097D1-A2E9-EB2D-D335-B5D29085CE40}"/>
              </a:ext>
            </a:extLst>
          </p:cNvPr>
          <p:cNvPicPr>
            <a:picLocks noChangeAspect="1"/>
          </p:cNvPicPr>
          <p:nvPr/>
        </p:nvPicPr>
        <p:blipFill>
          <a:blip r:embed="rId3"/>
          <a:stretch>
            <a:fillRect/>
          </a:stretch>
        </p:blipFill>
        <p:spPr>
          <a:xfrm>
            <a:off x="5877518" y="2882858"/>
            <a:ext cx="4956313" cy="2682088"/>
          </a:xfrm>
          <a:prstGeom prst="rect">
            <a:avLst/>
          </a:prstGeom>
          <a:ln>
            <a:solidFill>
              <a:schemeClr val="tx1"/>
            </a:solidFill>
          </a:ln>
        </p:spPr>
      </p:pic>
      <p:pic>
        <p:nvPicPr>
          <p:cNvPr id="8" name="Picture 7">
            <a:extLst>
              <a:ext uri="{FF2B5EF4-FFF2-40B4-BE49-F238E27FC236}">
                <a16:creationId xmlns:a16="http://schemas.microsoft.com/office/drawing/2014/main" id="{BE37EA19-2635-5A20-4AAD-DE4CFCC3B934}"/>
              </a:ext>
            </a:extLst>
          </p:cNvPr>
          <p:cNvPicPr>
            <a:picLocks noChangeAspect="1"/>
          </p:cNvPicPr>
          <p:nvPr/>
        </p:nvPicPr>
        <p:blipFill>
          <a:blip r:embed="rId4"/>
          <a:stretch>
            <a:fillRect/>
          </a:stretch>
        </p:blipFill>
        <p:spPr>
          <a:xfrm>
            <a:off x="4078121" y="5208596"/>
            <a:ext cx="3598793" cy="715549"/>
          </a:xfrm>
          <a:prstGeom prst="rect">
            <a:avLst/>
          </a:prstGeom>
          <a:ln>
            <a:solidFill>
              <a:schemeClr val="tx1"/>
            </a:solidFill>
          </a:ln>
        </p:spPr>
      </p:pic>
      <p:pic>
        <p:nvPicPr>
          <p:cNvPr id="9" name="Picture 8">
            <a:extLst>
              <a:ext uri="{FF2B5EF4-FFF2-40B4-BE49-F238E27FC236}">
                <a16:creationId xmlns:a16="http://schemas.microsoft.com/office/drawing/2014/main" id="{682C82F0-0387-0C49-2DA1-22F042BC189E}"/>
              </a:ext>
            </a:extLst>
          </p:cNvPr>
          <p:cNvPicPr>
            <a:picLocks noChangeAspect="1"/>
          </p:cNvPicPr>
          <p:nvPr/>
        </p:nvPicPr>
        <p:blipFill>
          <a:blip r:embed="rId5"/>
          <a:stretch>
            <a:fillRect/>
          </a:stretch>
        </p:blipFill>
        <p:spPr>
          <a:xfrm>
            <a:off x="10654747" y="5071728"/>
            <a:ext cx="1179854" cy="986436"/>
          </a:xfrm>
          <a:prstGeom prst="rect">
            <a:avLst/>
          </a:prstGeom>
        </p:spPr>
      </p:pic>
      <p:sp>
        <p:nvSpPr>
          <p:cNvPr id="5" name="Slide Number Placeholder 4">
            <a:extLst>
              <a:ext uri="{FF2B5EF4-FFF2-40B4-BE49-F238E27FC236}">
                <a16:creationId xmlns:a16="http://schemas.microsoft.com/office/drawing/2014/main" id="{F0D986BE-9150-37BD-24AC-BA747B6059D2}"/>
              </a:ext>
            </a:extLst>
          </p:cNvPr>
          <p:cNvSpPr>
            <a:spLocks noGrp="1"/>
          </p:cNvSpPr>
          <p:nvPr>
            <p:ph type="sldNum" sz="quarter" idx="4"/>
          </p:nvPr>
        </p:nvSpPr>
        <p:spPr/>
        <p:txBody>
          <a:bodyPr/>
          <a:lstStyle/>
          <a:p>
            <a:fld id="{9D235F08-72FD-47AD-8EEA-814449CB2D48}" type="slidenum">
              <a:rPr lang="en-US" smtClean="0"/>
              <a:t>20</a:t>
            </a:fld>
            <a:endParaRPr lang="en-US"/>
          </a:p>
        </p:txBody>
      </p:sp>
    </p:spTree>
    <p:extLst>
      <p:ext uri="{BB962C8B-B14F-4D97-AF65-F5344CB8AC3E}">
        <p14:creationId xmlns:p14="http://schemas.microsoft.com/office/powerpoint/2010/main" val="150435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24C1-79C8-30F2-BB1A-E59629D02E2F}"/>
              </a:ext>
            </a:extLst>
          </p:cNvPr>
          <p:cNvSpPr>
            <a:spLocks noGrp="1"/>
          </p:cNvSpPr>
          <p:nvPr>
            <p:ph type="title"/>
          </p:nvPr>
        </p:nvSpPr>
        <p:spPr/>
        <p:txBody>
          <a:bodyPr/>
          <a:lstStyle/>
          <a:p>
            <a:pPr algn="ctr"/>
            <a:r>
              <a:rPr lang="en-US" b="1" dirty="0">
                <a:solidFill>
                  <a:schemeClr val="tx2"/>
                </a:solidFill>
              </a:rPr>
              <a:t>Boundary Review</a:t>
            </a:r>
          </a:p>
        </p:txBody>
      </p:sp>
      <p:pic>
        <p:nvPicPr>
          <p:cNvPr id="11" name="Picture 10">
            <a:extLst>
              <a:ext uri="{FF2B5EF4-FFF2-40B4-BE49-F238E27FC236}">
                <a16:creationId xmlns:a16="http://schemas.microsoft.com/office/drawing/2014/main" id="{934629A8-74B3-828F-94F1-7515270DBE88}"/>
              </a:ext>
            </a:extLst>
          </p:cNvPr>
          <p:cNvPicPr>
            <a:picLocks noChangeAspect="1"/>
          </p:cNvPicPr>
          <p:nvPr/>
        </p:nvPicPr>
        <p:blipFill>
          <a:blip r:embed="rId3"/>
          <a:stretch>
            <a:fillRect/>
          </a:stretch>
        </p:blipFill>
        <p:spPr>
          <a:xfrm>
            <a:off x="4731028" y="1875281"/>
            <a:ext cx="6984721" cy="3505200"/>
          </a:xfrm>
          <a:prstGeom prst="rect">
            <a:avLst/>
          </a:prstGeom>
        </p:spPr>
      </p:pic>
      <p:grpSp>
        <p:nvGrpSpPr>
          <p:cNvPr id="9" name="Group 8">
            <a:extLst>
              <a:ext uri="{FF2B5EF4-FFF2-40B4-BE49-F238E27FC236}">
                <a16:creationId xmlns:a16="http://schemas.microsoft.com/office/drawing/2014/main" id="{21895A17-C824-AB04-3C1D-85994809AB14}"/>
              </a:ext>
            </a:extLst>
          </p:cNvPr>
          <p:cNvGrpSpPr/>
          <p:nvPr/>
        </p:nvGrpSpPr>
        <p:grpSpPr>
          <a:xfrm>
            <a:off x="999908" y="2011585"/>
            <a:ext cx="4079782" cy="1553625"/>
            <a:chOff x="999908" y="2011585"/>
            <a:chExt cx="4079782" cy="1553625"/>
          </a:xfrm>
        </p:grpSpPr>
        <p:grpSp>
          <p:nvGrpSpPr>
            <p:cNvPr id="12" name="Group 11">
              <a:extLst>
                <a:ext uri="{FF2B5EF4-FFF2-40B4-BE49-F238E27FC236}">
                  <a16:creationId xmlns:a16="http://schemas.microsoft.com/office/drawing/2014/main" id="{56FA51AD-C1CE-327F-7A22-764FEB57C04D}"/>
                </a:ext>
              </a:extLst>
            </p:cNvPr>
            <p:cNvGrpSpPr>
              <a:grpSpLocks/>
            </p:cNvGrpSpPr>
            <p:nvPr/>
          </p:nvGrpSpPr>
          <p:grpSpPr>
            <a:xfrm>
              <a:off x="999908" y="2011585"/>
              <a:ext cx="4079782" cy="707886"/>
              <a:chOff x="342627" y="3036185"/>
              <a:chExt cx="2174989" cy="604653"/>
            </a:xfrm>
            <a:pattFill prst="ltUpDiag">
              <a:fgClr>
                <a:schemeClr val="accent1"/>
              </a:fgClr>
              <a:bgClr>
                <a:schemeClr val="bg1"/>
              </a:bgClr>
            </a:pattFill>
          </p:grpSpPr>
          <p:sp>
            <p:nvSpPr>
              <p:cNvPr id="13" name="Rectangle 12">
                <a:extLst>
                  <a:ext uri="{FF2B5EF4-FFF2-40B4-BE49-F238E27FC236}">
                    <a16:creationId xmlns:a16="http://schemas.microsoft.com/office/drawing/2014/main" id="{42F7CAB3-F00D-0121-4D10-9FDA59894581}"/>
                  </a:ext>
                </a:extLst>
              </p:cNvPr>
              <p:cNvSpPr/>
              <p:nvPr/>
            </p:nvSpPr>
            <p:spPr>
              <a:xfrm>
                <a:off x="342627" y="3089717"/>
                <a:ext cx="463795" cy="497589"/>
              </a:xfrm>
              <a:prstGeom prst="rect">
                <a:avLst/>
              </a:prstGeom>
              <a:pattFill prst="ltDnDiag">
                <a:fgClr>
                  <a:srgbClr val="FF00C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2DD210-094D-1D96-E323-E7DC01B2C980}"/>
                  </a:ext>
                </a:extLst>
              </p:cNvPr>
              <p:cNvSpPr txBox="1"/>
              <p:nvPr/>
            </p:nvSpPr>
            <p:spPr>
              <a:xfrm>
                <a:off x="806422" y="3036185"/>
                <a:ext cx="1711194" cy="604653"/>
              </a:xfrm>
              <a:prstGeom prst="rect">
                <a:avLst/>
              </a:prstGeom>
              <a:noFill/>
              <a:ln>
                <a:noFill/>
              </a:ln>
            </p:spPr>
            <p:txBody>
              <a:bodyPr wrap="square" rtlCol="0" anchor="ctr">
                <a:spAutoFit/>
              </a:bodyPr>
              <a:lstStyle/>
              <a:p>
                <a:r>
                  <a:rPr lang="en-US" sz="2000"/>
                  <a:t>Elk Valley Off-Reservation Trust Land</a:t>
                </a:r>
              </a:p>
            </p:txBody>
          </p:sp>
        </p:grpSp>
        <p:grpSp>
          <p:nvGrpSpPr>
            <p:cNvPr id="4" name="Group 3">
              <a:extLst>
                <a:ext uri="{FF2B5EF4-FFF2-40B4-BE49-F238E27FC236}">
                  <a16:creationId xmlns:a16="http://schemas.microsoft.com/office/drawing/2014/main" id="{FCBFA372-F244-B937-4D57-A40620421AA5}"/>
                </a:ext>
              </a:extLst>
            </p:cNvPr>
            <p:cNvGrpSpPr>
              <a:grpSpLocks/>
            </p:cNvGrpSpPr>
            <p:nvPr/>
          </p:nvGrpSpPr>
          <p:grpSpPr>
            <a:xfrm>
              <a:off x="999908" y="2982667"/>
              <a:ext cx="4079782" cy="582543"/>
              <a:chOff x="342627" y="3089717"/>
              <a:chExt cx="2174989" cy="497589"/>
            </a:xfrm>
            <a:pattFill prst="ltUpDiag">
              <a:fgClr>
                <a:schemeClr val="accent1"/>
              </a:fgClr>
              <a:bgClr>
                <a:schemeClr val="bg1"/>
              </a:bgClr>
            </a:pattFill>
          </p:grpSpPr>
          <p:sp>
            <p:nvSpPr>
              <p:cNvPr id="5" name="Rectangle 4">
                <a:extLst>
                  <a:ext uri="{FF2B5EF4-FFF2-40B4-BE49-F238E27FC236}">
                    <a16:creationId xmlns:a16="http://schemas.microsoft.com/office/drawing/2014/main" id="{DC0ED860-5B48-BA61-0918-DC90710C1046}"/>
                  </a:ext>
                </a:extLst>
              </p:cNvPr>
              <p:cNvSpPr/>
              <p:nvPr/>
            </p:nvSpPr>
            <p:spPr>
              <a:xfrm>
                <a:off x="342627" y="3089717"/>
                <a:ext cx="463795" cy="497589"/>
              </a:xfrm>
              <a:prstGeom prst="rect">
                <a:avLst/>
              </a:prstGeom>
              <a:pattFill prst="ltDnDiag">
                <a:fgClr>
                  <a:srgbClr val="2E75B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883EFB-E580-CE54-487C-058E10A32AEB}"/>
                  </a:ext>
                </a:extLst>
              </p:cNvPr>
              <p:cNvSpPr txBox="1"/>
              <p:nvPr/>
            </p:nvSpPr>
            <p:spPr>
              <a:xfrm>
                <a:off x="806422" y="3167631"/>
                <a:ext cx="1711194" cy="341761"/>
              </a:xfrm>
              <a:prstGeom prst="rect">
                <a:avLst/>
              </a:prstGeom>
              <a:noFill/>
              <a:ln>
                <a:noFill/>
              </a:ln>
            </p:spPr>
            <p:txBody>
              <a:bodyPr wrap="square" rtlCol="0" anchor="ctr">
                <a:spAutoFit/>
              </a:bodyPr>
              <a:lstStyle/>
              <a:p>
                <a:r>
                  <a:rPr lang="en-US" sz="2000"/>
                  <a:t>Elk Valley Rancheria</a:t>
                </a:r>
              </a:p>
            </p:txBody>
          </p:sp>
        </p:grpSp>
      </p:grpSp>
      <p:grpSp>
        <p:nvGrpSpPr>
          <p:cNvPr id="10" name="Group 9">
            <a:extLst>
              <a:ext uri="{FF2B5EF4-FFF2-40B4-BE49-F238E27FC236}">
                <a16:creationId xmlns:a16="http://schemas.microsoft.com/office/drawing/2014/main" id="{4938C055-5C91-E8E7-49C3-E5EDA21AAD37}"/>
              </a:ext>
            </a:extLst>
          </p:cNvPr>
          <p:cNvGrpSpPr/>
          <p:nvPr/>
        </p:nvGrpSpPr>
        <p:grpSpPr>
          <a:xfrm>
            <a:off x="1149626" y="4346128"/>
            <a:ext cx="3193574" cy="863647"/>
            <a:chOff x="999909" y="4703937"/>
            <a:chExt cx="3193574" cy="863647"/>
          </a:xfrm>
        </p:grpSpPr>
        <p:sp>
          <p:nvSpPr>
            <p:cNvPr id="19" name="Rectangle 18">
              <a:extLst>
                <a:ext uri="{FF2B5EF4-FFF2-40B4-BE49-F238E27FC236}">
                  <a16:creationId xmlns:a16="http://schemas.microsoft.com/office/drawing/2014/main" id="{1790FFCC-5B54-ECD8-7B94-C665C8B11F6D}"/>
                </a:ext>
              </a:extLst>
            </p:cNvPr>
            <p:cNvSpPr/>
            <p:nvPr/>
          </p:nvSpPr>
          <p:spPr>
            <a:xfrm>
              <a:off x="999909" y="4722900"/>
              <a:ext cx="3193574" cy="844684"/>
            </a:xfrm>
            <a:prstGeom prst="rect">
              <a:avLst/>
            </a:prstGeom>
            <a:no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4664576-A65B-8711-94FB-78E7BE2CB0BA}"/>
                </a:ext>
              </a:extLst>
            </p:cNvPr>
            <p:cNvSpPr txBox="1"/>
            <p:nvPr/>
          </p:nvSpPr>
          <p:spPr>
            <a:xfrm>
              <a:off x="1129562" y="4703937"/>
              <a:ext cx="29342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Calibri" panose="020F0502020204030204"/>
                </a:rPr>
                <a:t>Boundary as of 2008</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7F062D4-EBD8-2938-ECC7-91E12A5EC6D8}"/>
                </a:ext>
              </a:extLst>
            </p:cNvPr>
            <p:cNvSpPr txBox="1"/>
            <p:nvPr/>
          </p:nvSpPr>
          <p:spPr>
            <a:xfrm>
              <a:off x="1129562" y="5131401"/>
              <a:ext cx="2938433" cy="369332"/>
            </a:xfrm>
            <a:prstGeom prst="rect">
              <a:avLst/>
            </a:prstGeom>
            <a:noFill/>
          </p:spPr>
          <p:txBody>
            <a:bodyPr wrap="none" rtlCol="0">
              <a:spAutoFit/>
            </a:bodyPr>
            <a:lstStyle/>
            <a:p>
              <a:r>
                <a:rPr lang="en-US"/>
                <a:t>Near Bertsch-Oceanview CDP</a:t>
              </a:r>
            </a:p>
          </p:txBody>
        </p:sp>
      </p:grpSp>
      <p:sp>
        <p:nvSpPr>
          <p:cNvPr id="7" name="Slide Number Placeholder 6">
            <a:extLst>
              <a:ext uri="{FF2B5EF4-FFF2-40B4-BE49-F238E27FC236}">
                <a16:creationId xmlns:a16="http://schemas.microsoft.com/office/drawing/2014/main" id="{7200AA02-59C2-3DF0-6F8E-7867251120B8}"/>
              </a:ext>
            </a:extLst>
          </p:cNvPr>
          <p:cNvSpPr>
            <a:spLocks noGrp="1"/>
          </p:cNvSpPr>
          <p:nvPr>
            <p:ph type="sldNum" sz="quarter" idx="4"/>
          </p:nvPr>
        </p:nvSpPr>
        <p:spPr/>
        <p:txBody>
          <a:bodyPr/>
          <a:lstStyle/>
          <a:p>
            <a:fld id="{9D235F08-72FD-47AD-8EEA-814449CB2D48}" type="slidenum">
              <a:rPr lang="en-US" smtClean="0"/>
              <a:t>21</a:t>
            </a:fld>
            <a:endParaRPr lang="en-US"/>
          </a:p>
        </p:txBody>
      </p:sp>
    </p:spTree>
    <p:extLst>
      <p:ext uri="{BB962C8B-B14F-4D97-AF65-F5344CB8AC3E}">
        <p14:creationId xmlns:p14="http://schemas.microsoft.com/office/powerpoint/2010/main" val="4200054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24C1-79C8-30F2-BB1A-E59629D02E2F}"/>
              </a:ext>
            </a:extLst>
          </p:cNvPr>
          <p:cNvSpPr>
            <a:spLocks noGrp="1"/>
          </p:cNvSpPr>
          <p:nvPr>
            <p:ph type="title"/>
          </p:nvPr>
        </p:nvSpPr>
        <p:spPr/>
        <p:txBody>
          <a:bodyPr/>
          <a:lstStyle/>
          <a:p>
            <a:pPr algn="ctr"/>
            <a:r>
              <a:rPr lang="en-US" b="1" dirty="0">
                <a:solidFill>
                  <a:schemeClr val="tx2"/>
                </a:solidFill>
              </a:rPr>
              <a:t>Boundary Review</a:t>
            </a:r>
          </a:p>
        </p:txBody>
      </p:sp>
      <p:pic>
        <p:nvPicPr>
          <p:cNvPr id="5" name="Picture 4">
            <a:extLst>
              <a:ext uri="{FF2B5EF4-FFF2-40B4-BE49-F238E27FC236}">
                <a16:creationId xmlns:a16="http://schemas.microsoft.com/office/drawing/2014/main" id="{3A6738A8-E593-27F5-3C50-28157009D0A4}"/>
              </a:ext>
            </a:extLst>
          </p:cNvPr>
          <p:cNvPicPr>
            <a:picLocks noChangeAspect="1"/>
          </p:cNvPicPr>
          <p:nvPr/>
        </p:nvPicPr>
        <p:blipFill>
          <a:blip r:embed="rId3"/>
          <a:stretch>
            <a:fillRect/>
          </a:stretch>
        </p:blipFill>
        <p:spPr>
          <a:xfrm>
            <a:off x="5738160" y="1645135"/>
            <a:ext cx="5155127" cy="4189197"/>
          </a:xfrm>
          <a:prstGeom prst="rect">
            <a:avLst/>
          </a:prstGeom>
        </p:spPr>
      </p:pic>
      <p:grpSp>
        <p:nvGrpSpPr>
          <p:cNvPr id="21" name="Group 20">
            <a:extLst>
              <a:ext uri="{FF2B5EF4-FFF2-40B4-BE49-F238E27FC236}">
                <a16:creationId xmlns:a16="http://schemas.microsoft.com/office/drawing/2014/main" id="{018B1E75-76B9-F028-23C4-FC0FB51C366F}"/>
              </a:ext>
            </a:extLst>
          </p:cNvPr>
          <p:cNvGrpSpPr/>
          <p:nvPr/>
        </p:nvGrpSpPr>
        <p:grpSpPr>
          <a:xfrm>
            <a:off x="999908" y="2011585"/>
            <a:ext cx="4079782" cy="1553625"/>
            <a:chOff x="999908" y="2011585"/>
            <a:chExt cx="4079782" cy="1553625"/>
          </a:xfrm>
        </p:grpSpPr>
        <p:grpSp>
          <p:nvGrpSpPr>
            <p:cNvPr id="22" name="Group 21">
              <a:extLst>
                <a:ext uri="{FF2B5EF4-FFF2-40B4-BE49-F238E27FC236}">
                  <a16:creationId xmlns:a16="http://schemas.microsoft.com/office/drawing/2014/main" id="{DB2FA83B-DB1B-1D57-6A63-FEF5A3508B51}"/>
                </a:ext>
              </a:extLst>
            </p:cNvPr>
            <p:cNvGrpSpPr>
              <a:grpSpLocks/>
            </p:cNvGrpSpPr>
            <p:nvPr/>
          </p:nvGrpSpPr>
          <p:grpSpPr>
            <a:xfrm>
              <a:off x="999908" y="2011585"/>
              <a:ext cx="4079782" cy="707886"/>
              <a:chOff x="342627" y="3036185"/>
              <a:chExt cx="2174989" cy="604653"/>
            </a:xfrm>
            <a:pattFill prst="ltUpDiag">
              <a:fgClr>
                <a:schemeClr val="accent1"/>
              </a:fgClr>
              <a:bgClr>
                <a:schemeClr val="bg1"/>
              </a:bgClr>
            </a:pattFill>
          </p:grpSpPr>
          <p:sp>
            <p:nvSpPr>
              <p:cNvPr id="26" name="Rectangle 25">
                <a:extLst>
                  <a:ext uri="{FF2B5EF4-FFF2-40B4-BE49-F238E27FC236}">
                    <a16:creationId xmlns:a16="http://schemas.microsoft.com/office/drawing/2014/main" id="{25DEEB35-EDA7-F504-50CD-880A5E99D6A9}"/>
                  </a:ext>
                </a:extLst>
              </p:cNvPr>
              <p:cNvSpPr/>
              <p:nvPr/>
            </p:nvSpPr>
            <p:spPr>
              <a:xfrm>
                <a:off x="342627" y="3089717"/>
                <a:ext cx="463795" cy="497589"/>
              </a:xfrm>
              <a:prstGeom prst="rect">
                <a:avLst/>
              </a:prstGeom>
              <a:pattFill prst="ltDnDiag">
                <a:fgClr>
                  <a:srgbClr val="FF00C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9DE57D0-8013-22E4-208A-2A0890D4C57E}"/>
                  </a:ext>
                </a:extLst>
              </p:cNvPr>
              <p:cNvSpPr txBox="1"/>
              <p:nvPr/>
            </p:nvSpPr>
            <p:spPr>
              <a:xfrm>
                <a:off x="806422" y="3036185"/>
                <a:ext cx="1711194" cy="604653"/>
              </a:xfrm>
              <a:prstGeom prst="rect">
                <a:avLst/>
              </a:prstGeom>
              <a:noFill/>
              <a:ln>
                <a:noFill/>
              </a:ln>
            </p:spPr>
            <p:txBody>
              <a:bodyPr wrap="square" rtlCol="0" anchor="ctr">
                <a:spAutoFit/>
              </a:bodyPr>
              <a:lstStyle/>
              <a:p>
                <a:r>
                  <a:rPr lang="en-US" sz="2000"/>
                  <a:t>Elk Valley Off-Reservation Trust Land</a:t>
                </a:r>
              </a:p>
            </p:txBody>
          </p:sp>
        </p:grpSp>
        <p:grpSp>
          <p:nvGrpSpPr>
            <p:cNvPr id="23" name="Group 22">
              <a:extLst>
                <a:ext uri="{FF2B5EF4-FFF2-40B4-BE49-F238E27FC236}">
                  <a16:creationId xmlns:a16="http://schemas.microsoft.com/office/drawing/2014/main" id="{E67650B2-FDFA-2F2C-9BF3-EE926429EE15}"/>
                </a:ext>
              </a:extLst>
            </p:cNvPr>
            <p:cNvGrpSpPr>
              <a:grpSpLocks/>
            </p:cNvGrpSpPr>
            <p:nvPr/>
          </p:nvGrpSpPr>
          <p:grpSpPr>
            <a:xfrm>
              <a:off x="999908" y="2982667"/>
              <a:ext cx="4079782" cy="582543"/>
              <a:chOff x="342627" y="3089717"/>
              <a:chExt cx="2174989" cy="497589"/>
            </a:xfrm>
            <a:pattFill prst="ltUpDiag">
              <a:fgClr>
                <a:schemeClr val="accent1"/>
              </a:fgClr>
              <a:bgClr>
                <a:schemeClr val="bg1"/>
              </a:bgClr>
            </a:pattFill>
          </p:grpSpPr>
          <p:sp>
            <p:nvSpPr>
              <p:cNvPr id="24" name="Rectangle 23">
                <a:extLst>
                  <a:ext uri="{FF2B5EF4-FFF2-40B4-BE49-F238E27FC236}">
                    <a16:creationId xmlns:a16="http://schemas.microsoft.com/office/drawing/2014/main" id="{BC2BFFAC-B5AE-797B-C1BA-1ABCC150B22F}"/>
                  </a:ext>
                </a:extLst>
              </p:cNvPr>
              <p:cNvSpPr/>
              <p:nvPr/>
            </p:nvSpPr>
            <p:spPr>
              <a:xfrm>
                <a:off x="342627" y="3089717"/>
                <a:ext cx="463795" cy="497589"/>
              </a:xfrm>
              <a:prstGeom prst="rect">
                <a:avLst/>
              </a:prstGeom>
              <a:pattFill prst="ltDnDiag">
                <a:fgClr>
                  <a:srgbClr val="2E75B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B9B8482-78DB-9A76-C30D-9DC397B7E920}"/>
                  </a:ext>
                </a:extLst>
              </p:cNvPr>
              <p:cNvSpPr txBox="1"/>
              <p:nvPr/>
            </p:nvSpPr>
            <p:spPr>
              <a:xfrm>
                <a:off x="806422" y="3167631"/>
                <a:ext cx="1711194" cy="341761"/>
              </a:xfrm>
              <a:prstGeom prst="rect">
                <a:avLst/>
              </a:prstGeom>
              <a:noFill/>
              <a:ln>
                <a:noFill/>
              </a:ln>
            </p:spPr>
            <p:txBody>
              <a:bodyPr wrap="square" rtlCol="0" anchor="ctr">
                <a:spAutoFit/>
              </a:bodyPr>
              <a:lstStyle/>
              <a:p>
                <a:r>
                  <a:rPr lang="en-US" sz="2000"/>
                  <a:t>Elk Valley Rancheria</a:t>
                </a:r>
              </a:p>
            </p:txBody>
          </p:sp>
        </p:grpSp>
      </p:grpSp>
      <p:grpSp>
        <p:nvGrpSpPr>
          <p:cNvPr id="29" name="Group 28">
            <a:extLst>
              <a:ext uri="{FF2B5EF4-FFF2-40B4-BE49-F238E27FC236}">
                <a16:creationId xmlns:a16="http://schemas.microsoft.com/office/drawing/2014/main" id="{9EAB2496-3877-C7FF-D955-AAC8A2B78956}"/>
              </a:ext>
            </a:extLst>
          </p:cNvPr>
          <p:cNvGrpSpPr/>
          <p:nvPr/>
        </p:nvGrpSpPr>
        <p:grpSpPr>
          <a:xfrm>
            <a:off x="1298713" y="4346128"/>
            <a:ext cx="3193574" cy="863647"/>
            <a:chOff x="999909" y="4703937"/>
            <a:chExt cx="3193574" cy="863647"/>
          </a:xfrm>
        </p:grpSpPr>
        <p:sp>
          <p:nvSpPr>
            <p:cNvPr id="30" name="Rectangle 29">
              <a:extLst>
                <a:ext uri="{FF2B5EF4-FFF2-40B4-BE49-F238E27FC236}">
                  <a16:creationId xmlns:a16="http://schemas.microsoft.com/office/drawing/2014/main" id="{EEB3F7FA-445F-C2F6-6B39-6D18809CB8D4}"/>
                </a:ext>
              </a:extLst>
            </p:cNvPr>
            <p:cNvSpPr/>
            <p:nvPr/>
          </p:nvSpPr>
          <p:spPr>
            <a:xfrm>
              <a:off x="999909" y="4722900"/>
              <a:ext cx="3193574" cy="844684"/>
            </a:xfrm>
            <a:prstGeom prst="rect">
              <a:avLst/>
            </a:prstGeom>
            <a:no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F2D7815-77A1-1226-EC76-0E6B1598E4BB}"/>
                </a:ext>
              </a:extLst>
            </p:cNvPr>
            <p:cNvSpPr txBox="1"/>
            <p:nvPr/>
          </p:nvSpPr>
          <p:spPr>
            <a:xfrm>
              <a:off x="1129562" y="4703937"/>
              <a:ext cx="29342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Calibri" panose="020F0502020204030204"/>
                </a:rPr>
                <a:t>Boundary as of 2015</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058C4154-C143-1692-B034-4EA56E8C572F}"/>
                </a:ext>
              </a:extLst>
            </p:cNvPr>
            <p:cNvSpPr txBox="1"/>
            <p:nvPr/>
          </p:nvSpPr>
          <p:spPr>
            <a:xfrm>
              <a:off x="1129562" y="5131401"/>
              <a:ext cx="2938433" cy="369332"/>
            </a:xfrm>
            <a:prstGeom prst="rect">
              <a:avLst/>
            </a:prstGeom>
            <a:noFill/>
          </p:spPr>
          <p:txBody>
            <a:bodyPr wrap="none" rtlCol="0">
              <a:spAutoFit/>
            </a:bodyPr>
            <a:lstStyle/>
            <a:p>
              <a:r>
                <a:rPr lang="en-US"/>
                <a:t>Near Bertsch-Oceanview CDP</a:t>
              </a:r>
            </a:p>
          </p:txBody>
        </p:sp>
      </p:grpSp>
      <p:sp>
        <p:nvSpPr>
          <p:cNvPr id="4" name="Slide Number Placeholder 3">
            <a:extLst>
              <a:ext uri="{FF2B5EF4-FFF2-40B4-BE49-F238E27FC236}">
                <a16:creationId xmlns:a16="http://schemas.microsoft.com/office/drawing/2014/main" id="{C80619AC-EAFD-E454-4ED8-1EA4FCD25953}"/>
              </a:ext>
            </a:extLst>
          </p:cNvPr>
          <p:cNvSpPr>
            <a:spLocks noGrp="1"/>
          </p:cNvSpPr>
          <p:nvPr>
            <p:ph type="sldNum" sz="quarter" idx="4"/>
          </p:nvPr>
        </p:nvSpPr>
        <p:spPr/>
        <p:txBody>
          <a:bodyPr/>
          <a:lstStyle/>
          <a:p>
            <a:fld id="{9D235F08-72FD-47AD-8EEA-814449CB2D48}" type="slidenum">
              <a:rPr lang="en-US" smtClean="0"/>
              <a:t>22</a:t>
            </a:fld>
            <a:endParaRPr lang="en-US"/>
          </a:p>
        </p:txBody>
      </p:sp>
    </p:spTree>
    <p:extLst>
      <p:ext uri="{BB962C8B-B14F-4D97-AF65-F5344CB8AC3E}">
        <p14:creationId xmlns:p14="http://schemas.microsoft.com/office/powerpoint/2010/main" val="424423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24C1-79C8-30F2-BB1A-E59629D02E2F}"/>
              </a:ext>
            </a:extLst>
          </p:cNvPr>
          <p:cNvSpPr>
            <a:spLocks noGrp="1"/>
          </p:cNvSpPr>
          <p:nvPr>
            <p:ph type="title"/>
          </p:nvPr>
        </p:nvSpPr>
        <p:spPr/>
        <p:txBody>
          <a:bodyPr/>
          <a:lstStyle/>
          <a:p>
            <a:pPr algn="ctr"/>
            <a:r>
              <a:rPr lang="en-US" b="1" dirty="0">
                <a:solidFill>
                  <a:schemeClr val="tx2"/>
                </a:solidFill>
              </a:rPr>
              <a:t>Boundary Review</a:t>
            </a:r>
          </a:p>
        </p:txBody>
      </p:sp>
      <p:grpSp>
        <p:nvGrpSpPr>
          <p:cNvPr id="29" name="Group 28">
            <a:extLst>
              <a:ext uri="{FF2B5EF4-FFF2-40B4-BE49-F238E27FC236}">
                <a16:creationId xmlns:a16="http://schemas.microsoft.com/office/drawing/2014/main" id="{3A8932D3-E6AC-92B9-43B9-9B7FD00CAF71}"/>
              </a:ext>
            </a:extLst>
          </p:cNvPr>
          <p:cNvGrpSpPr/>
          <p:nvPr/>
        </p:nvGrpSpPr>
        <p:grpSpPr>
          <a:xfrm>
            <a:off x="999909" y="4703937"/>
            <a:ext cx="3193574" cy="863647"/>
            <a:chOff x="999909" y="4703937"/>
            <a:chExt cx="3193574" cy="863647"/>
          </a:xfrm>
        </p:grpSpPr>
        <p:sp>
          <p:nvSpPr>
            <p:cNvPr id="7" name="Rectangle 6">
              <a:extLst>
                <a:ext uri="{FF2B5EF4-FFF2-40B4-BE49-F238E27FC236}">
                  <a16:creationId xmlns:a16="http://schemas.microsoft.com/office/drawing/2014/main" id="{697DB2D9-21DE-D899-C8F3-5A25F6A815C0}"/>
                </a:ext>
              </a:extLst>
            </p:cNvPr>
            <p:cNvSpPr/>
            <p:nvPr/>
          </p:nvSpPr>
          <p:spPr>
            <a:xfrm>
              <a:off x="999909" y="4722900"/>
              <a:ext cx="3193574" cy="844684"/>
            </a:xfrm>
            <a:prstGeom prst="rect">
              <a:avLst/>
            </a:prstGeom>
            <a:no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D1BE893-6F20-D651-4C0F-9E213484A2FE}"/>
                </a:ext>
              </a:extLst>
            </p:cNvPr>
            <p:cNvSpPr txBox="1"/>
            <p:nvPr/>
          </p:nvSpPr>
          <p:spPr>
            <a:xfrm>
              <a:off x="1129562" y="4703937"/>
              <a:ext cx="29342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2024 BAS </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5CD3B04-9C91-B56D-F025-8C0C481F61DC}"/>
                </a:ext>
              </a:extLst>
            </p:cNvPr>
            <p:cNvSpPr txBox="1"/>
            <p:nvPr/>
          </p:nvSpPr>
          <p:spPr>
            <a:xfrm>
              <a:off x="1129562" y="5131401"/>
              <a:ext cx="2938433" cy="369332"/>
            </a:xfrm>
            <a:prstGeom prst="rect">
              <a:avLst/>
            </a:prstGeom>
            <a:noFill/>
          </p:spPr>
          <p:txBody>
            <a:bodyPr wrap="none" rtlCol="0">
              <a:spAutoFit/>
            </a:bodyPr>
            <a:lstStyle/>
            <a:p>
              <a:r>
                <a:rPr lang="en-US"/>
                <a:t>Near Bertsch-Oceanview CDP</a:t>
              </a:r>
            </a:p>
          </p:txBody>
        </p:sp>
      </p:grpSp>
      <p:pic>
        <p:nvPicPr>
          <p:cNvPr id="5" name="Picture 4">
            <a:extLst>
              <a:ext uri="{FF2B5EF4-FFF2-40B4-BE49-F238E27FC236}">
                <a16:creationId xmlns:a16="http://schemas.microsoft.com/office/drawing/2014/main" id="{D825F840-C607-AE54-FD92-3EB3060635D6}"/>
              </a:ext>
            </a:extLst>
          </p:cNvPr>
          <p:cNvPicPr>
            <a:picLocks noChangeAspect="1"/>
          </p:cNvPicPr>
          <p:nvPr/>
        </p:nvPicPr>
        <p:blipFill>
          <a:blip r:embed="rId3"/>
          <a:stretch>
            <a:fillRect/>
          </a:stretch>
        </p:blipFill>
        <p:spPr>
          <a:xfrm>
            <a:off x="4741578" y="1690688"/>
            <a:ext cx="6983687" cy="3969451"/>
          </a:xfrm>
          <a:prstGeom prst="rect">
            <a:avLst/>
          </a:prstGeom>
        </p:spPr>
      </p:pic>
      <p:sp>
        <p:nvSpPr>
          <p:cNvPr id="6" name="Oval 5">
            <a:extLst>
              <a:ext uri="{FF2B5EF4-FFF2-40B4-BE49-F238E27FC236}">
                <a16:creationId xmlns:a16="http://schemas.microsoft.com/office/drawing/2014/main" id="{385A832C-BC66-1D50-39C5-F52A1D0343D7}"/>
              </a:ext>
            </a:extLst>
          </p:cNvPr>
          <p:cNvSpPr/>
          <p:nvPr/>
        </p:nvSpPr>
        <p:spPr>
          <a:xfrm>
            <a:off x="5552231" y="3684163"/>
            <a:ext cx="1087538" cy="101977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C3DBD78-954A-94CC-91DE-C6CED63F9967}"/>
              </a:ext>
            </a:extLst>
          </p:cNvPr>
          <p:cNvGrpSpPr/>
          <p:nvPr/>
        </p:nvGrpSpPr>
        <p:grpSpPr>
          <a:xfrm>
            <a:off x="749998" y="2002496"/>
            <a:ext cx="4079782" cy="2513921"/>
            <a:chOff x="999908" y="2011585"/>
            <a:chExt cx="4079782" cy="2513921"/>
          </a:xfrm>
        </p:grpSpPr>
        <p:grpSp>
          <p:nvGrpSpPr>
            <p:cNvPr id="9" name="Group 8">
              <a:extLst>
                <a:ext uri="{FF2B5EF4-FFF2-40B4-BE49-F238E27FC236}">
                  <a16:creationId xmlns:a16="http://schemas.microsoft.com/office/drawing/2014/main" id="{4EB4A9A5-98AE-D3A4-8B35-B135702B1E97}"/>
                </a:ext>
              </a:extLst>
            </p:cNvPr>
            <p:cNvGrpSpPr/>
            <p:nvPr/>
          </p:nvGrpSpPr>
          <p:grpSpPr>
            <a:xfrm>
              <a:off x="1112170" y="3901589"/>
              <a:ext cx="3515630" cy="623917"/>
              <a:chOff x="-5670553" y="6482544"/>
              <a:chExt cx="3515630" cy="623917"/>
            </a:xfrm>
          </p:grpSpPr>
          <p:sp>
            <p:nvSpPr>
              <p:cNvPr id="10" name="Oval 9">
                <a:extLst>
                  <a:ext uri="{FF2B5EF4-FFF2-40B4-BE49-F238E27FC236}">
                    <a16:creationId xmlns:a16="http://schemas.microsoft.com/office/drawing/2014/main" id="{C3BE33FF-3647-FA72-2B9A-A37879BD4BB7}"/>
                  </a:ext>
                </a:extLst>
              </p:cNvPr>
              <p:cNvSpPr/>
              <p:nvPr/>
            </p:nvSpPr>
            <p:spPr>
              <a:xfrm>
                <a:off x="-5670553" y="6482544"/>
                <a:ext cx="630419" cy="623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035B2FF-7A19-D3D2-8CA8-5FA4333957E7}"/>
                  </a:ext>
                </a:extLst>
              </p:cNvPr>
              <p:cNvSpPr txBox="1"/>
              <p:nvPr/>
            </p:nvSpPr>
            <p:spPr>
              <a:xfrm>
                <a:off x="-4950017" y="6594448"/>
                <a:ext cx="2795094" cy="400110"/>
              </a:xfrm>
              <a:prstGeom prst="rect">
                <a:avLst/>
              </a:prstGeom>
              <a:noFill/>
            </p:spPr>
            <p:txBody>
              <a:bodyPr wrap="square" rtlCol="0">
                <a:spAutoFit/>
              </a:bodyPr>
              <a:lstStyle/>
              <a:p>
                <a:pPr algn="ctr"/>
                <a:r>
                  <a:rPr lang="en-US" sz="2000"/>
                  <a:t>New Trust Land Addition</a:t>
                </a:r>
              </a:p>
            </p:txBody>
          </p:sp>
        </p:grpSp>
        <p:grpSp>
          <p:nvGrpSpPr>
            <p:cNvPr id="11" name="Group 10">
              <a:extLst>
                <a:ext uri="{FF2B5EF4-FFF2-40B4-BE49-F238E27FC236}">
                  <a16:creationId xmlns:a16="http://schemas.microsoft.com/office/drawing/2014/main" id="{9FD615F2-A832-144B-8675-61340A694E84}"/>
                </a:ext>
              </a:extLst>
            </p:cNvPr>
            <p:cNvGrpSpPr/>
            <p:nvPr/>
          </p:nvGrpSpPr>
          <p:grpSpPr>
            <a:xfrm>
              <a:off x="999908" y="2011585"/>
              <a:ext cx="4079782" cy="1553625"/>
              <a:chOff x="999908" y="2011585"/>
              <a:chExt cx="4079782" cy="1553625"/>
            </a:xfrm>
          </p:grpSpPr>
          <p:grpSp>
            <p:nvGrpSpPr>
              <p:cNvPr id="20" name="Group 19">
                <a:extLst>
                  <a:ext uri="{FF2B5EF4-FFF2-40B4-BE49-F238E27FC236}">
                    <a16:creationId xmlns:a16="http://schemas.microsoft.com/office/drawing/2014/main" id="{EAF6727A-76B0-29F3-ABF5-04EFAC3BAA9C}"/>
                  </a:ext>
                </a:extLst>
              </p:cNvPr>
              <p:cNvGrpSpPr>
                <a:grpSpLocks/>
              </p:cNvGrpSpPr>
              <p:nvPr/>
            </p:nvGrpSpPr>
            <p:grpSpPr>
              <a:xfrm>
                <a:off x="999908" y="2011585"/>
                <a:ext cx="4079782" cy="707886"/>
                <a:chOff x="342627" y="3036185"/>
                <a:chExt cx="2174989" cy="604653"/>
              </a:xfrm>
              <a:pattFill prst="ltUpDiag">
                <a:fgClr>
                  <a:schemeClr val="accent1"/>
                </a:fgClr>
                <a:bgClr>
                  <a:schemeClr val="bg1"/>
                </a:bgClr>
              </a:pattFill>
            </p:grpSpPr>
            <p:sp>
              <p:nvSpPr>
                <p:cNvPr id="24" name="Rectangle 23">
                  <a:extLst>
                    <a:ext uri="{FF2B5EF4-FFF2-40B4-BE49-F238E27FC236}">
                      <a16:creationId xmlns:a16="http://schemas.microsoft.com/office/drawing/2014/main" id="{4293AA12-A9EC-3147-4D2B-608C8C9D1BCD}"/>
                    </a:ext>
                  </a:extLst>
                </p:cNvPr>
                <p:cNvSpPr/>
                <p:nvPr/>
              </p:nvSpPr>
              <p:spPr>
                <a:xfrm>
                  <a:off x="342627" y="3089717"/>
                  <a:ext cx="463795" cy="497589"/>
                </a:xfrm>
                <a:prstGeom prst="rect">
                  <a:avLst/>
                </a:prstGeom>
                <a:pattFill prst="ltDnDiag">
                  <a:fgClr>
                    <a:srgbClr val="FF00C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61850DB-89C3-A4BA-F083-668226872EB9}"/>
                    </a:ext>
                  </a:extLst>
                </p:cNvPr>
                <p:cNvSpPr txBox="1"/>
                <p:nvPr/>
              </p:nvSpPr>
              <p:spPr>
                <a:xfrm>
                  <a:off x="806422" y="3036185"/>
                  <a:ext cx="1711194" cy="604653"/>
                </a:xfrm>
                <a:prstGeom prst="rect">
                  <a:avLst/>
                </a:prstGeom>
                <a:noFill/>
                <a:ln>
                  <a:noFill/>
                </a:ln>
              </p:spPr>
              <p:txBody>
                <a:bodyPr wrap="square" rtlCol="0" anchor="ctr">
                  <a:spAutoFit/>
                </a:bodyPr>
                <a:lstStyle/>
                <a:p>
                  <a:r>
                    <a:rPr lang="en-US" sz="2000"/>
                    <a:t>Elk Valley Off-Reservation Trust Land</a:t>
                  </a:r>
                </a:p>
              </p:txBody>
            </p:sp>
          </p:grpSp>
          <p:grpSp>
            <p:nvGrpSpPr>
              <p:cNvPr id="21" name="Group 20">
                <a:extLst>
                  <a:ext uri="{FF2B5EF4-FFF2-40B4-BE49-F238E27FC236}">
                    <a16:creationId xmlns:a16="http://schemas.microsoft.com/office/drawing/2014/main" id="{6E8EC4A4-6721-57A8-F64B-BBF9E3C1E6F8}"/>
                  </a:ext>
                </a:extLst>
              </p:cNvPr>
              <p:cNvGrpSpPr>
                <a:grpSpLocks/>
              </p:cNvGrpSpPr>
              <p:nvPr/>
            </p:nvGrpSpPr>
            <p:grpSpPr>
              <a:xfrm>
                <a:off x="999908" y="2982667"/>
                <a:ext cx="4079782" cy="582543"/>
                <a:chOff x="342627" y="3089717"/>
                <a:chExt cx="2174989" cy="497589"/>
              </a:xfrm>
              <a:pattFill prst="ltUpDiag">
                <a:fgClr>
                  <a:schemeClr val="accent1"/>
                </a:fgClr>
                <a:bgClr>
                  <a:schemeClr val="bg1"/>
                </a:bgClr>
              </a:pattFill>
            </p:grpSpPr>
            <p:sp>
              <p:nvSpPr>
                <p:cNvPr id="22" name="Rectangle 21">
                  <a:extLst>
                    <a:ext uri="{FF2B5EF4-FFF2-40B4-BE49-F238E27FC236}">
                      <a16:creationId xmlns:a16="http://schemas.microsoft.com/office/drawing/2014/main" id="{F620704C-2061-D648-762C-508D781DE5C9}"/>
                    </a:ext>
                  </a:extLst>
                </p:cNvPr>
                <p:cNvSpPr/>
                <p:nvPr/>
              </p:nvSpPr>
              <p:spPr>
                <a:xfrm>
                  <a:off x="342627" y="3089717"/>
                  <a:ext cx="463795" cy="497589"/>
                </a:xfrm>
                <a:prstGeom prst="rect">
                  <a:avLst/>
                </a:prstGeom>
                <a:pattFill prst="ltDnDiag">
                  <a:fgClr>
                    <a:srgbClr val="2E75B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297310-55A5-CDB7-3B60-F3AF16952D78}"/>
                    </a:ext>
                  </a:extLst>
                </p:cNvPr>
                <p:cNvSpPr txBox="1"/>
                <p:nvPr/>
              </p:nvSpPr>
              <p:spPr>
                <a:xfrm>
                  <a:off x="806422" y="3167631"/>
                  <a:ext cx="1711194" cy="341761"/>
                </a:xfrm>
                <a:prstGeom prst="rect">
                  <a:avLst/>
                </a:prstGeom>
                <a:noFill/>
                <a:ln>
                  <a:noFill/>
                </a:ln>
              </p:spPr>
              <p:txBody>
                <a:bodyPr wrap="square" rtlCol="0" anchor="ctr">
                  <a:spAutoFit/>
                </a:bodyPr>
                <a:lstStyle/>
                <a:p>
                  <a:r>
                    <a:rPr lang="en-US" sz="2000"/>
                    <a:t>Elk Valley Rancheria</a:t>
                  </a:r>
                </a:p>
              </p:txBody>
            </p:sp>
          </p:grpSp>
        </p:grpSp>
      </p:grpSp>
      <p:sp>
        <p:nvSpPr>
          <p:cNvPr id="4" name="Slide Number Placeholder 3">
            <a:extLst>
              <a:ext uri="{FF2B5EF4-FFF2-40B4-BE49-F238E27FC236}">
                <a16:creationId xmlns:a16="http://schemas.microsoft.com/office/drawing/2014/main" id="{9947EAEE-76AB-4018-5A3A-820C93ADE7F1}"/>
              </a:ext>
            </a:extLst>
          </p:cNvPr>
          <p:cNvSpPr>
            <a:spLocks noGrp="1"/>
          </p:cNvSpPr>
          <p:nvPr>
            <p:ph type="sldNum" sz="quarter" idx="4"/>
          </p:nvPr>
        </p:nvSpPr>
        <p:spPr/>
        <p:txBody>
          <a:bodyPr/>
          <a:lstStyle/>
          <a:p>
            <a:fld id="{9D235F08-72FD-47AD-8EEA-814449CB2D48}" type="slidenum">
              <a:rPr lang="en-US" smtClean="0"/>
              <a:t>23</a:t>
            </a:fld>
            <a:endParaRPr lang="en-US"/>
          </a:p>
        </p:txBody>
      </p:sp>
    </p:spTree>
    <p:extLst>
      <p:ext uri="{BB962C8B-B14F-4D97-AF65-F5344CB8AC3E}">
        <p14:creationId xmlns:p14="http://schemas.microsoft.com/office/powerpoint/2010/main" val="3531965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9381" y="204206"/>
            <a:ext cx="11500642" cy="1325563"/>
          </a:xfrm>
        </p:spPr>
        <p:txBody>
          <a:bodyPr/>
          <a:lstStyle/>
          <a:p>
            <a:pPr algn="ctr">
              <a:tabLst>
                <a:tab pos="509588" algn="l"/>
              </a:tabLst>
            </a:pPr>
            <a:r>
              <a:rPr lang="en-US" b="1" dirty="0">
                <a:solidFill>
                  <a:schemeClr val="tx2"/>
                </a:solidFill>
              </a:rPr>
              <a:t>Legal Documentation</a:t>
            </a:r>
          </a:p>
        </p:txBody>
      </p:sp>
      <p:grpSp>
        <p:nvGrpSpPr>
          <p:cNvPr id="2" name="Group 1">
            <a:extLst>
              <a:ext uri="{FF2B5EF4-FFF2-40B4-BE49-F238E27FC236}">
                <a16:creationId xmlns:a16="http://schemas.microsoft.com/office/drawing/2014/main" id="{76E5127A-B19C-524A-8534-B4A5168FEC2B}"/>
              </a:ext>
            </a:extLst>
          </p:cNvPr>
          <p:cNvGrpSpPr/>
          <p:nvPr/>
        </p:nvGrpSpPr>
        <p:grpSpPr>
          <a:xfrm>
            <a:off x="6661823" y="1415954"/>
            <a:ext cx="5228200" cy="3710682"/>
            <a:chOff x="6492860" y="1415954"/>
            <a:chExt cx="5228200" cy="3710682"/>
          </a:xfrm>
        </p:grpSpPr>
        <p:pic>
          <p:nvPicPr>
            <p:cNvPr id="6" name="Picture 5"/>
            <p:cNvPicPr>
              <a:picLocks noChangeAspect="1"/>
            </p:cNvPicPr>
            <p:nvPr/>
          </p:nvPicPr>
          <p:blipFill>
            <a:blip r:embed="rId3"/>
            <a:stretch>
              <a:fillRect/>
            </a:stretch>
          </p:blipFill>
          <p:spPr>
            <a:xfrm>
              <a:off x="6492860" y="1415954"/>
              <a:ext cx="5228200" cy="3710682"/>
            </a:xfrm>
            <a:prstGeom prst="rect">
              <a:avLst/>
            </a:prstGeom>
          </p:spPr>
        </p:pic>
        <p:sp>
          <p:nvSpPr>
            <p:cNvPr id="7" name="Rectangle 6"/>
            <p:cNvSpPr/>
            <p:nvPr/>
          </p:nvSpPr>
          <p:spPr>
            <a:xfrm>
              <a:off x="6858996" y="3967179"/>
              <a:ext cx="4608479" cy="5096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21244" y="1172818"/>
            <a:ext cx="6645475" cy="5204262"/>
          </a:xfrm>
        </p:spPr>
        <p:txBody>
          <a:bodyPr>
            <a:normAutofit/>
          </a:bodyPr>
          <a:lstStyle/>
          <a:p>
            <a:pPr marL="0" indent="0">
              <a:buNone/>
            </a:pPr>
            <a:r>
              <a:rPr lang="en-US" b="1"/>
              <a:t>Reservation documentation:</a:t>
            </a:r>
          </a:p>
          <a:p>
            <a:pPr lvl="1"/>
            <a:r>
              <a:rPr lang="en-US" b="0"/>
              <a:t>Act of Congress.</a:t>
            </a:r>
          </a:p>
          <a:p>
            <a:pPr lvl="1"/>
            <a:r>
              <a:rPr lang="en-US" b="0"/>
              <a:t>Executive Order.</a:t>
            </a:r>
          </a:p>
          <a:p>
            <a:pPr lvl="1"/>
            <a:r>
              <a:rPr lang="en-US" b="0"/>
              <a:t>BIA Signed letter or document (federal register notice, acceptance of conveyance, title status report, certification etc.).</a:t>
            </a:r>
          </a:p>
          <a:p>
            <a:pPr lvl="1"/>
            <a:r>
              <a:rPr lang="en-US" b="0"/>
              <a:t>Reservation Proclamation. </a:t>
            </a:r>
            <a:endParaRPr lang="en-US"/>
          </a:p>
          <a:p>
            <a:pPr marL="0" indent="0">
              <a:buNone/>
            </a:pPr>
            <a:r>
              <a:rPr lang="en-US" b="1"/>
              <a:t>Trust land documentation must include:</a:t>
            </a:r>
          </a:p>
          <a:p>
            <a:pPr lvl="1"/>
            <a:r>
              <a:rPr lang="en-US" b="0"/>
              <a:t>“United States of America in trust for x tribe” or that the land is in “trust status.”</a:t>
            </a:r>
          </a:p>
          <a:p>
            <a:pPr lvl="1"/>
            <a:r>
              <a:rPr lang="en-US" b="0"/>
              <a:t>Legal description, or parcel numbers.</a:t>
            </a:r>
          </a:p>
          <a:p>
            <a:pPr lvl="1"/>
            <a:r>
              <a:rPr lang="en-US" b="0"/>
              <a:t>BIA Seal or Signature.</a:t>
            </a:r>
          </a:p>
          <a:p>
            <a:pPr marL="0" indent="0">
              <a:buNone/>
            </a:pPr>
            <a:endParaRPr lang="en-US" sz="2400" b="0">
              <a:latin typeface="+mj-lt"/>
            </a:endParaRPr>
          </a:p>
        </p:txBody>
      </p:sp>
      <p:sp>
        <p:nvSpPr>
          <p:cNvPr id="8" name="Slide Number Placeholder 7">
            <a:extLst>
              <a:ext uri="{FF2B5EF4-FFF2-40B4-BE49-F238E27FC236}">
                <a16:creationId xmlns:a16="http://schemas.microsoft.com/office/drawing/2014/main" id="{FD905440-F273-0B4D-03E8-E31F8A989033}"/>
              </a:ext>
            </a:extLst>
          </p:cNvPr>
          <p:cNvSpPr>
            <a:spLocks noGrp="1"/>
          </p:cNvSpPr>
          <p:nvPr>
            <p:ph type="sldNum" sz="quarter" idx="4"/>
          </p:nvPr>
        </p:nvSpPr>
        <p:spPr/>
        <p:txBody>
          <a:bodyPr/>
          <a:lstStyle/>
          <a:p>
            <a:fld id="{9D235F08-72FD-47AD-8EEA-814449CB2D48}" type="slidenum">
              <a:rPr lang="en-US" smtClean="0"/>
              <a:t>24</a:t>
            </a:fld>
            <a:endParaRPr lang="en-US"/>
          </a:p>
        </p:txBody>
      </p:sp>
    </p:spTree>
    <p:extLst>
      <p:ext uri="{BB962C8B-B14F-4D97-AF65-F5344CB8AC3E}">
        <p14:creationId xmlns:p14="http://schemas.microsoft.com/office/powerpoint/2010/main" val="3392121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6FC0-B022-5185-CFCF-760CBD34FF67}"/>
              </a:ext>
            </a:extLst>
          </p:cNvPr>
          <p:cNvSpPr>
            <a:spLocks noGrp="1"/>
          </p:cNvSpPr>
          <p:nvPr>
            <p:ph type="title"/>
          </p:nvPr>
        </p:nvSpPr>
        <p:spPr>
          <a:xfrm>
            <a:off x="838200" y="626377"/>
            <a:ext cx="10515600" cy="1325563"/>
          </a:xfrm>
        </p:spPr>
        <p:txBody>
          <a:bodyPr/>
          <a:lstStyle/>
          <a:p>
            <a:r>
              <a:rPr lang="en-US" b="1" dirty="0">
                <a:solidFill>
                  <a:schemeClr val="tx2"/>
                </a:solidFill>
              </a:rPr>
              <a:t>Submission Methods</a:t>
            </a:r>
          </a:p>
        </p:txBody>
      </p:sp>
      <p:sp>
        <p:nvSpPr>
          <p:cNvPr id="4" name="Content Placeholder 3">
            <a:extLst>
              <a:ext uri="{FF2B5EF4-FFF2-40B4-BE49-F238E27FC236}">
                <a16:creationId xmlns:a16="http://schemas.microsoft.com/office/drawing/2014/main" id="{3D70AABB-681C-58DF-A852-EB7F39252E71}"/>
              </a:ext>
            </a:extLst>
          </p:cNvPr>
          <p:cNvSpPr>
            <a:spLocks noGrp="1"/>
          </p:cNvSpPr>
          <p:nvPr>
            <p:ph idx="1"/>
          </p:nvPr>
        </p:nvSpPr>
        <p:spPr>
          <a:xfrm>
            <a:off x="838200" y="1825626"/>
            <a:ext cx="5755105" cy="4098519"/>
          </a:xfrm>
        </p:spPr>
        <p:txBody>
          <a:bodyPr>
            <a:normAutofit/>
          </a:bodyPr>
          <a:lstStyle/>
          <a:p>
            <a:pPr marL="0" indent="0">
              <a:buNone/>
            </a:pPr>
            <a:r>
              <a:rPr lang="en-US" sz="3200" b="1"/>
              <a:t>BAS Partnership Toolbox:</a:t>
            </a:r>
          </a:p>
          <a:p>
            <a:r>
              <a:rPr lang="en-US"/>
              <a:t>Experienced GIS users.</a:t>
            </a:r>
          </a:p>
          <a:p>
            <a:r>
              <a:rPr lang="en-US"/>
              <a:t>BAS Partnership toolbox for ArcGIS Pro.</a:t>
            </a:r>
          </a:p>
          <a:p>
            <a:pPr lvl="1"/>
            <a:r>
              <a:rPr lang="en-US"/>
              <a:t>Available for download from the BAS website.</a:t>
            </a:r>
          </a:p>
          <a:p>
            <a:r>
              <a:rPr lang="en-US"/>
              <a:t>Partnership shapefiles.</a:t>
            </a:r>
          </a:p>
          <a:p>
            <a:pPr lvl="1"/>
            <a:r>
              <a:rPr lang="en-US"/>
              <a:t>Available for download from the BAS website.</a:t>
            </a:r>
          </a:p>
        </p:txBody>
      </p:sp>
      <p:pic>
        <p:nvPicPr>
          <p:cNvPr id="5" name="Picture 4">
            <a:extLst>
              <a:ext uri="{FF2B5EF4-FFF2-40B4-BE49-F238E27FC236}">
                <a16:creationId xmlns:a16="http://schemas.microsoft.com/office/drawing/2014/main" id="{80F0DBC3-7C12-07B3-1EBC-A74540C6A0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16048" y="1282383"/>
            <a:ext cx="3052312" cy="1483285"/>
          </a:xfrm>
          <a:prstGeom prst="rect">
            <a:avLst/>
          </a:prstGeom>
          <a:ln>
            <a:solidFill>
              <a:schemeClr val="tx1"/>
            </a:solidFill>
          </a:ln>
        </p:spPr>
      </p:pic>
      <p:pic>
        <p:nvPicPr>
          <p:cNvPr id="6" name="Picture 5">
            <a:extLst>
              <a:ext uri="{FF2B5EF4-FFF2-40B4-BE49-F238E27FC236}">
                <a16:creationId xmlns:a16="http://schemas.microsoft.com/office/drawing/2014/main" id="{4E50EFD5-FB96-07D2-9E49-D3A49A28061C}"/>
              </a:ext>
            </a:extLst>
          </p:cNvPr>
          <p:cNvPicPr>
            <a:picLocks noChangeAspect="1"/>
          </p:cNvPicPr>
          <p:nvPr/>
        </p:nvPicPr>
        <p:blipFill>
          <a:blip r:embed="rId4"/>
          <a:stretch>
            <a:fillRect/>
          </a:stretch>
        </p:blipFill>
        <p:spPr>
          <a:xfrm>
            <a:off x="7216048" y="2976852"/>
            <a:ext cx="4689640" cy="2344820"/>
          </a:xfrm>
          <a:prstGeom prst="rect">
            <a:avLst/>
          </a:prstGeom>
          <a:ln>
            <a:solidFill>
              <a:schemeClr val="tx1"/>
            </a:solidFill>
          </a:ln>
        </p:spPr>
      </p:pic>
      <p:pic>
        <p:nvPicPr>
          <p:cNvPr id="7" name="Picture 6">
            <a:extLst>
              <a:ext uri="{FF2B5EF4-FFF2-40B4-BE49-F238E27FC236}">
                <a16:creationId xmlns:a16="http://schemas.microsoft.com/office/drawing/2014/main" id="{4AED7145-EB19-57D5-1132-C15365316C3D}"/>
              </a:ext>
            </a:extLst>
          </p:cNvPr>
          <p:cNvPicPr>
            <a:picLocks noChangeAspect="1"/>
          </p:cNvPicPr>
          <p:nvPr/>
        </p:nvPicPr>
        <p:blipFill>
          <a:blip r:embed="rId5"/>
          <a:stretch>
            <a:fillRect/>
          </a:stretch>
        </p:blipFill>
        <p:spPr>
          <a:xfrm>
            <a:off x="5792938" y="5434729"/>
            <a:ext cx="6119758" cy="441218"/>
          </a:xfrm>
          <a:prstGeom prst="rect">
            <a:avLst/>
          </a:prstGeom>
          <a:ln>
            <a:solidFill>
              <a:schemeClr val="tx1"/>
            </a:solidFill>
          </a:ln>
        </p:spPr>
      </p:pic>
      <p:sp>
        <p:nvSpPr>
          <p:cNvPr id="8" name="Slide Number Placeholder 7">
            <a:extLst>
              <a:ext uri="{FF2B5EF4-FFF2-40B4-BE49-F238E27FC236}">
                <a16:creationId xmlns:a16="http://schemas.microsoft.com/office/drawing/2014/main" id="{9CD65073-44FD-6A40-8345-2F176DF5C1BF}"/>
              </a:ext>
            </a:extLst>
          </p:cNvPr>
          <p:cNvSpPr>
            <a:spLocks noGrp="1"/>
          </p:cNvSpPr>
          <p:nvPr>
            <p:ph type="sldNum" sz="quarter" idx="4"/>
          </p:nvPr>
        </p:nvSpPr>
        <p:spPr/>
        <p:txBody>
          <a:bodyPr/>
          <a:lstStyle/>
          <a:p>
            <a:fld id="{9D235F08-72FD-47AD-8EEA-814449CB2D48}" type="slidenum">
              <a:rPr lang="en-US" smtClean="0"/>
              <a:t>25</a:t>
            </a:fld>
            <a:endParaRPr lang="en-US"/>
          </a:p>
        </p:txBody>
      </p:sp>
    </p:spTree>
    <p:extLst>
      <p:ext uri="{BB962C8B-B14F-4D97-AF65-F5344CB8AC3E}">
        <p14:creationId xmlns:p14="http://schemas.microsoft.com/office/powerpoint/2010/main" val="1910816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1357-31BD-0A1C-1773-89779D7CDE11}"/>
              </a:ext>
            </a:extLst>
          </p:cNvPr>
          <p:cNvSpPr>
            <a:spLocks noGrp="1"/>
          </p:cNvSpPr>
          <p:nvPr>
            <p:ph type="title"/>
          </p:nvPr>
        </p:nvSpPr>
        <p:spPr/>
        <p:txBody>
          <a:bodyPr/>
          <a:lstStyle/>
          <a:p>
            <a:r>
              <a:rPr lang="en-US" b="1">
                <a:solidFill>
                  <a:schemeClr val="tx2"/>
                </a:solidFill>
              </a:rPr>
              <a:t>Submission Methods</a:t>
            </a:r>
          </a:p>
        </p:txBody>
      </p:sp>
      <p:sp>
        <p:nvSpPr>
          <p:cNvPr id="4" name="Content Placeholder 3">
            <a:extLst>
              <a:ext uri="{FF2B5EF4-FFF2-40B4-BE49-F238E27FC236}">
                <a16:creationId xmlns:a16="http://schemas.microsoft.com/office/drawing/2014/main" id="{8B178375-6437-EE57-2B43-8663A2D51F70}"/>
              </a:ext>
            </a:extLst>
          </p:cNvPr>
          <p:cNvSpPr>
            <a:spLocks noGrp="1"/>
          </p:cNvSpPr>
          <p:nvPr>
            <p:ph idx="1"/>
          </p:nvPr>
        </p:nvSpPr>
        <p:spPr>
          <a:xfrm>
            <a:off x="838199" y="1616906"/>
            <a:ext cx="6119192" cy="4664623"/>
          </a:xfrm>
        </p:spPr>
        <p:txBody>
          <a:bodyPr>
            <a:normAutofit lnSpcReduction="10000"/>
          </a:bodyPr>
          <a:lstStyle/>
          <a:p>
            <a:pPr marL="0" indent="0">
              <a:buNone/>
            </a:pPr>
            <a:r>
              <a:rPr lang="en-US" sz="3200" b="1"/>
              <a:t>Geographic Update Partnership Software (GUPS):</a:t>
            </a:r>
          </a:p>
          <a:p>
            <a:r>
              <a:rPr lang="en-US"/>
              <a:t>Open source QGIS based software.</a:t>
            </a:r>
          </a:p>
          <a:p>
            <a:r>
              <a:rPr lang="en-US"/>
              <a:t>Basic understanding of GIS.</a:t>
            </a:r>
          </a:p>
          <a:p>
            <a:r>
              <a:rPr lang="en-US"/>
              <a:t>Available for download from the BAS website.</a:t>
            </a:r>
          </a:p>
          <a:p>
            <a:pPr marL="0" indent="0">
              <a:buNone/>
            </a:pPr>
            <a:r>
              <a:rPr lang="en-US" sz="3200" b="1"/>
              <a:t>GUPS Web:</a:t>
            </a:r>
          </a:p>
          <a:p>
            <a:r>
              <a:rPr lang="en-US"/>
              <a:t>Web-based GIS application.</a:t>
            </a:r>
          </a:p>
          <a:p>
            <a:r>
              <a:rPr lang="en-US"/>
              <a:t>Automated and manual boundary change creation.</a:t>
            </a:r>
          </a:p>
        </p:txBody>
      </p:sp>
      <p:pic>
        <p:nvPicPr>
          <p:cNvPr id="5" name="Picture 4">
            <a:extLst>
              <a:ext uri="{FF2B5EF4-FFF2-40B4-BE49-F238E27FC236}">
                <a16:creationId xmlns:a16="http://schemas.microsoft.com/office/drawing/2014/main" id="{B3685C37-6744-33B6-111D-8E19DF9080B0}"/>
              </a:ext>
            </a:extLst>
          </p:cNvPr>
          <p:cNvPicPr>
            <a:picLocks noChangeAspect="1"/>
          </p:cNvPicPr>
          <p:nvPr/>
        </p:nvPicPr>
        <p:blipFill>
          <a:blip r:embed="rId3"/>
          <a:stretch>
            <a:fillRect/>
          </a:stretch>
        </p:blipFill>
        <p:spPr>
          <a:xfrm>
            <a:off x="7395030" y="1372181"/>
            <a:ext cx="4063753" cy="3212940"/>
          </a:xfrm>
          <a:prstGeom prst="rect">
            <a:avLst/>
          </a:prstGeom>
          <a:ln>
            <a:solidFill>
              <a:schemeClr val="tx1"/>
            </a:solidFill>
          </a:ln>
        </p:spPr>
      </p:pic>
      <p:pic>
        <p:nvPicPr>
          <p:cNvPr id="6" name="Picture 5">
            <a:extLst>
              <a:ext uri="{FF2B5EF4-FFF2-40B4-BE49-F238E27FC236}">
                <a16:creationId xmlns:a16="http://schemas.microsoft.com/office/drawing/2014/main" id="{252BB7A8-7582-FEAD-5B3D-C0DE96D5AEFD}"/>
              </a:ext>
            </a:extLst>
          </p:cNvPr>
          <p:cNvPicPr>
            <a:picLocks noChangeAspect="1"/>
          </p:cNvPicPr>
          <p:nvPr/>
        </p:nvPicPr>
        <p:blipFill rotWithShape="1">
          <a:blip r:embed="rId4"/>
          <a:srcRect l="14857" t="1" b="-1"/>
          <a:stretch/>
        </p:blipFill>
        <p:spPr>
          <a:xfrm flipV="1">
            <a:off x="6356805" y="1002051"/>
            <a:ext cx="5101978" cy="278213"/>
          </a:xfrm>
          <a:prstGeom prst="rect">
            <a:avLst/>
          </a:prstGeom>
          <a:ln>
            <a:solidFill>
              <a:schemeClr val="tx1"/>
            </a:solidFill>
          </a:ln>
        </p:spPr>
      </p:pic>
      <p:pic>
        <p:nvPicPr>
          <p:cNvPr id="7" name="Picture 6" descr="Screenshot of the QGIS 3.4.4 Madeira splash screen.">
            <a:extLst>
              <a:ext uri="{FF2B5EF4-FFF2-40B4-BE49-F238E27FC236}">
                <a16:creationId xmlns:a16="http://schemas.microsoft.com/office/drawing/2014/main" id="{F218F4B3-6537-4785-3AC2-FC9471F5D62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907794" y="4677038"/>
            <a:ext cx="2607707" cy="1325563"/>
          </a:xfrm>
          <a:prstGeom prst="rect">
            <a:avLst/>
          </a:prstGeom>
        </p:spPr>
      </p:pic>
      <p:sp>
        <p:nvSpPr>
          <p:cNvPr id="8" name="Slide Number Placeholder 7">
            <a:extLst>
              <a:ext uri="{FF2B5EF4-FFF2-40B4-BE49-F238E27FC236}">
                <a16:creationId xmlns:a16="http://schemas.microsoft.com/office/drawing/2014/main" id="{268EB63F-176B-BC14-ADA4-F70482B1C90D}"/>
              </a:ext>
            </a:extLst>
          </p:cNvPr>
          <p:cNvSpPr>
            <a:spLocks noGrp="1"/>
          </p:cNvSpPr>
          <p:nvPr>
            <p:ph type="sldNum" sz="quarter" idx="4"/>
          </p:nvPr>
        </p:nvSpPr>
        <p:spPr/>
        <p:txBody>
          <a:bodyPr/>
          <a:lstStyle/>
          <a:p>
            <a:fld id="{9D235F08-72FD-47AD-8EEA-814449CB2D48}" type="slidenum">
              <a:rPr lang="en-US" smtClean="0"/>
              <a:t>26</a:t>
            </a:fld>
            <a:endParaRPr lang="en-US"/>
          </a:p>
        </p:txBody>
      </p:sp>
    </p:spTree>
    <p:extLst>
      <p:ext uri="{BB962C8B-B14F-4D97-AF65-F5344CB8AC3E}">
        <p14:creationId xmlns:p14="http://schemas.microsoft.com/office/powerpoint/2010/main" val="2403851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D488-5DBF-4213-0F19-C6AA22B28427}"/>
              </a:ext>
            </a:extLst>
          </p:cNvPr>
          <p:cNvSpPr>
            <a:spLocks noGrp="1"/>
          </p:cNvSpPr>
          <p:nvPr>
            <p:ph type="title"/>
          </p:nvPr>
        </p:nvSpPr>
        <p:spPr/>
        <p:txBody>
          <a:bodyPr/>
          <a:lstStyle/>
          <a:p>
            <a:r>
              <a:rPr lang="en-US" b="1">
                <a:solidFill>
                  <a:schemeClr val="tx2"/>
                </a:solidFill>
              </a:rPr>
              <a:t>Response Methods</a:t>
            </a:r>
          </a:p>
        </p:txBody>
      </p:sp>
      <p:sp>
        <p:nvSpPr>
          <p:cNvPr id="4" name="Content Placeholder 3">
            <a:extLst>
              <a:ext uri="{FF2B5EF4-FFF2-40B4-BE49-F238E27FC236}">
                <a16:creationId xmlns:a16="http://schemas.microsoft.com/office/drawing/2014/main" id="{FDEB83F0-E97A-7414-A403-06159485858A}"/>
              </a:ext>
            </a:extLst>
          </p:cNvPr>
          <p:cNvSpPr>
            <a:spLocks noGrp="1"/>
          </p:cNvSpPr>
          <p:nvPr>
            <p:ph idx="1"/>
          </p:nvPr>
        </p:nvSpPr>
        <p:spPr>
          <a:xfrm>
            <a:off x="838200" y="1825626"/>
            <a:ext cx="5257800" cy="4098519"/>
          </a:xfrm>
        </p:spPr>
        <p:txBody>
          <a:bodyPr/>
          <a:lstStyle/>
          <a:p>
            <a:pPr marL="0" indent="0">
              <a:buNone/>
            </a:pPr>
            <a:r>
              <a:rPr lang="en-US" sz="3200" b="1"/>
              <a:t>Paper BAS:</a:t>
            </a:r>
          </a:p>
          <a:p>
            <a:r>
              <a:rPr lang="en-US"/>
              <a:t>No GIS experience required.</a:t>
            </a:r>
          </a:p>
          <a:p>
            <a:r>
              <a:rPr lang="en-US"/>
              <a:t>Census Bureau mails paper maps upon request.</a:t>
            </a:r>
          </a:p>
          <a:p>
            <a:r>
              <a:rPr lang="en-US"/>
              <a:t>Participants update maps using the provided annotation materials.</a:t>
            </a:r>
          </a:p>
        </p:txBody>
      </p:sp>
      <p:pic>
        <p:nvPicPr>
          <p:cNvPr id="7" name="Picture 6">
            <a:extLst>
              <a:ext uri="{FF2B5EF4-FFF2-40B4-BE49-F238E27FC236}">
                <a16:creationId xmlns:a16="http://schemas.microsoft.com/office/drawing/2014/main" id="{E73B0127-1AA6-5309-E346-571DE03492DF}"/>
              </a:ext>
            </a:extLst>
          </p:cNvPr>
          <p:cNvPicPr>
            <a:picLocks noChangeAspect="1"/>
          </p:cNvPicPr>
          <p:nvPr/>
        </p:nvPicPr>
        <p:blipFill>
          <a:blip r:embed="rId3"/>
          <a:stretch>
            <a:fillRect/>
          </a:stretch>
        </p:blipFill>
        <p:spPr>
          <a:xfrm>
            <a:off x="6842785" y="871186"/>
            <a:ext cx="3327311" cy="2775099"/>
          </a:xfrm>
          <a:prstGeom prst="rect">
            <a:avLst/>
          </a:prstGeom>
          <a:noFill/>
          <a:ln>
            <a:solidFill>
              <a:schemeClr val="tx1"/>
            </a:solidFill>
          </a:ln>
        </p:spPr>
      </p:pic>
      <p:pic>
        <p:nvPicPr>
          <p:cNvPr id="8" name="Picture 7">
            <a:extLst>
              <a:ext uri="{FF2B5EF4-FFF2-40B4-BE49-F238E27FC236}">
                <a16:creationId xmlns:a16="http://schemas.microsoft.com/office/drawing/2014/main" id="{6574E11E-12A6-DBF4-AB1F-F4E2F4E12D73}"/>
              </a:ext>
            </a:extLst>
          </p:cNvPr>
          <p:cNvPicPr>
            <a:picLocks noChangeAspect="1"/>
          </p:cNvPicPr>
          <p:nvPr/>
        </p:nvPicPr>
        <p:blipFill>
          <a:blip r:embed="rId4"/>
          <a:stretch>
            <a:fillRect/>
          </a:stretch>
        </p:blipFill>
        <p:spPr>
          <a:xfrm>
            <a:off x="8152032" y="3299155"/>
            <a:ext cx="3468609" cy="2558315"/>
          </a:xfrm>
          <a:prstGeom prst="rect">
            <a:avLst/>
          </a:prstGeom>
          <a:ln>
            <a:solidFill>
              <a:schemeClr val="tx1"/>
            </a:solidFill>
          </a:ln>
        </p:spPr>
      </p:pic>
      <p:sp>
        <p:nvSpPr>
          <p:cNvPr id="5" name="Slide Number Placeholder 4">
            <a:extLst>
              <a:ext uri="{FF2B5EF4-FFF2-40B4-BE49-F238E27FC236}">
                <a16:creationId xmlns:a16="http://schemas.microsoft.com/office/drawing/2014/main" id="{04DB0F28-381D-00F9-4822-55D893E1AA26}"/>
              </a:ext>
            </a:extLst>
          </p:cNvPr>
          <p:cNvSpPr>
            <a:spLocks noGrp="1"/>
          </p:cNvSpPr>
          <p:nvPr>
            <p:ph type="sldNum" sz="quarter" idx="4"/>
          </p:nvPr>
        </p:nvSpPr>
        <p:spPr/>
        <p:txBody>
          <a:bodyPr/>
          <a:lstStyle/>
          <a:p>
            <a:fld id="{9D235F08-72FD-47AD-8EEA-814449CB2D48}" type="slidenum">
              <a:rPr lang="en-US" smtClean="0"/>
              <a:t>27</a:t>
            </a:fld>
            <a:endParaRPr lang="en-US"/>
          </a:p>
        </p:txBody>
      </p:sp>
    </p:spTree>
    <p:extLst>
      <p:ext uri="{BB962C8B-B14F-4D97-AF65-F5344CB8AC3E}">
        <p14:creationId xmlns:p14="http://schemas.microsoft.com/office/powerpoint/2010/main" val="15797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0B75-F4BC-F65F-5834-2D3B7FE2631D}"/>
              </a:ext>
            </a:extLst>
          </p:cNvPr>
          <p:cNvSpPr>
            <a:spLocks noGrp="1"/>
          </p:cNvSpPr>
          <p:nvPr>
            <p:ph type="title"/>
          </p:nvPr>
        </p:nvSpPr>
        <p:spPr/>
        <p:txBody>
          <a:bodyPr/>
          <a:lstStyle/>
          <a:p>
            <a:pPr algn="ctr"/>
            <a:r>
              <a:rPr lang="en-US" b="1" dirty="0">
                <a:solidFill>
                  <a:schemeClr val="tx2"/>
                </a:solidFill>
              </a:rPr>
              <a:t>Returning Updates</a:t>
            </a:r>
          </a:p>
        </p:txBody>
      </p:sp>
      <p:sp>
        <p:nvSpPr>
          <p:cNvPr id="4" name="Content Placeholder 3">
            <a:extLst>
              <a:ext uri="{FF2B5EF4-FFF2-40B4-BE49-F238E27FC236}">
                <a16:creationId xmlns:a16="http://schemas.microsoft.com/office/drawing/2014/main" id="{CAC2A5DE-453E-7B91-9A0C-D2324907617D}"/>
              </a:ext>
            </a:extLst>
          </p:cNvPr>
          <p:cNvSpPr>
            <a:spLocks noGrp="1"/>
          </p:cNvSpPr>
          <p:nvPr>
            <p:ph idx="1"/>
          </p:nvPr>
        </p:nvSpPr>
        <p:spPr/>
        <p:txBody>
          <a:bodyPr/>
          <a:lstStyle/>
          <a:p>
            <a:pPr marL="0" indent="0">
              <a:buNone/>
            </a:pPr>
            <a:r>
              <a:rPr lang="en-US" sz="3200" b="1"/>
              <a:t>Digital – Secure Web Incoming Module (SWIM)</a:t>
            </a:r>
          </a:p>
          <a:p>
            <a:r>
              <a:rPr lang="en-US"/>
              <a:t>Official web portal for uploading materials to the Census Bureau.</a:t>
            </a:r>
          </a:p>
          <a:p>
            <a:r>
              <a:rPr lang="en-US"/>
              <a:t>Only secure method for submitting digital files to the Census Bureau.</a:t>
            </a:r>
          </a:p>
          <a:p>
            <a:r>
              <a:rPr lang="en-US"/>
              <a:t>Do not send files through email or File Transfer Protocol (FTP) sites.</a:t>
            </a:r>
            <a:endParaRPr lang="en-US" b="1"/>
          </a:p>
          <a:p>
            <a:pPr marL="0" indent="0">
              <a:buNone/>
            </a:pPr>
            <a:r>
              <a:rPr lang="en-US" sz="3200" b="1"/>
              <a:t>Paper – Postage Paid Return Envelope</a:t>
            </a:r>
          </a:p>
          <a:p>
            <a:r>
              <a:rPr lang="en-US"/>
              <a:t>Return annotated maps using postage paid return envelope provided with materials.</a:t>
            </a:r>
          </a:p>
        </p:txBody>
      </p:sp>
      <p:sp>
        <p:nvSpPr>
          <p:cNvPr id="5" name="Slide Number Placeholder 4">
            <a:extLst>
              <a:ext uri="{FF2B5EF4-FFF2-40B4-BE49-F238E27FC236}">
                <a16:creationId xmlns:a16="http://schemas.microsoft.com/office/drawing/2014/main" id="{950A9209-997C-3062-78B3-7A76BC816F96}"/>
              </a:ext>
            </a:extLst>
          </p:cNvPr>
          <p:cNvSpPr>
            <a:spLocks noGrp="1"/>
          </p:cNvSpPr>
          <p:nvPr>
            <p:ph type="sldNum" sz="quarter" idx="4"/>
          </p:nvPr>
        </p:nvSpPr>
        <p:spPr/>
        <p:txBody>
          <a:bodyPr/>
          <a:lstStyle/>
          <a:p>
            <a:fld id="{9D235F08-72FD-47AD-8EEA-814449CB2D48}" type="slidenum">
              <a:rPr lang="en-US" smtClean="0"/>
              <a:t>28</a:t>
            </a:fld>
            <a:endParaRPr lang="en-US"/>
          </a:p>
        </p:txBody>
      </p:sp>
    </p:spTree>
    <p:extLst>
      <p:ext uri="{BB962C8B-B14F-4D97-AF65-F5344CB8AC3E}">
        <p14:creationId xmlns:p14="http://schemas.microsoft.com/office/powerpoint/2010/main" val="3212372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E7BD38-06E8-BAD1-A66B-231BACCA564B}"/>
              </a:ext>
            </a:extLst>
          </p:cNvPr>
          <p:cNvSpPr>
            <a:spLocks noGrp="1"/>
          </p:cNvSpPr>
          <p:nvPr>
            <p:ph type="title"/>
          </p:nvPr>
        </p:nvSpPr>
        <p:spPr>
          <a:xfrm>
            <a:off x="838200" y="767556"/>
            <a:ext cx="10515600" cy="1325563"/>
          </a:xfrm>
        </p:spPr>
        <p:txBody>
          <a:bodyPr/>
          <a:lstStyle/>
          <a:p>
            <a:pPr algn="ctr"/>
            <a:r>
              <a:rPr lang="en-US" b="1" dirty="0">
                <a:solidFill>
                  <a:schemeClr val="tx2"/>
                </a:solidFill>
              </a:rPr>
              <a:t>Products</a:t>
            </a:r>
          </a:p>
        </p:txBody>
      </p:sp>
      <p:sp>
        <p:nvSpPr>
          <p:cNvPr id="6" name="Text Placeholder 5">
            <a:extLst>
              <a:ext uri="{FF2B5EF4-FFF2-40B4-BE49-F238E27FC236}">
                <a16:creationId xmlns:a16="http://schemas.microsoft.com/office/drawing/2014/main" id="{244ED667-EA76-81BB-2AD8-524FBD9E64A6}"/>
              </a:ext>
            </a:extLst>
          </p:cNvPr>
          <p:cNvSpPr>
            <a:spLocks noGrp="1"/>
          </p:cNvSpPr>
          <p:nvPr>
            <p:ph type="body" idx="1"/>
          </p:nvPr>
        </p:nvSpPr>
        <p:spPr/>
        <p:txBody>
          <a:bodyPr>
            <a:normAutofit/>
          </a:bodyPr>
          <a:lstStyle/>
          <a:p>
            <a:r>
              <a:rPr lang="en-US" sz="3200"/>
              <a:t>TIGER/Line</a:t>
            </a:r>
          </a:p>
        </p:txBody>
      </p:sp>
      <p:sp>
        <p:nvSpPr>
          <p:cNvPr id="8" name="Text Placeholder 7">
            <a:extLst>
              <a:ext uri="{FF2B5EF4-FFF2-40B4-BE49-F238E27FC236}">
                <a16:creationId xmlns:a16="http://schemas.microsoft.com/office/drawing/2014/main" id="{A5E7D301-6A9A-9FCC-5F4A-E7E0584C5971}"/>
              </a:ext>
            </a:extLst>
          </p:cNvPr>
          <p:cNvSpPr>
            <a:spLocks noGrp="1"/>
          </p:cNvSpPr>
          <p:nvPr>
            <p:ph type="body" sz="quarter" idx="3"/>
          </p:nvPr>
        </p:nvSpPr>
        <p:spPr/>
        <p:txBody>
          <a:bodyPr>
            <a:normAutofit/>
          </a:bodyPr>
          <a:lstStyle/>
          <a:p>
            <a:r>
              <a:rPr lang="en-US" sz="3200"/>
              <a:t>BAS Partnership Files</a:t>
            </a:r>
          </a:p>
        </p:txBody>
      </p:sp>
      <p:sp>
        <p:nvSpPr>
          <p:cNvPr id="7" name="Content Placeholder 6">
            <a:extLst>
              <a:ext uri="{FF2B5EF4-FFF2-40B4-BE49-F238E27FC236}">
                <a16:creationId xmlns:a16="http://schemas.microsoft.com/office/drawing/2014/main" id="{3DCC8566-9D11-B421-9D7F-C023F3AE8DC6}"/>
              </a:ext>
            </a:extLst>
          </p:cNvPr>
          <p:cNvSpPr>
            <a:spLocks noGrp="1"/>
          </p:cNvSpPr>
          <p:nvPr>
            <p:ph sz="half" idx="2"/>
          </p:nvPr>
        </p:nvSpPr>
        <p:spPr/>
        <p:txBody>
          <a:bodyPr/>
          <a:lstStyle/>
          <a:p>
            <a:r>
              <a:rPr lang="en-US"/>
              <a:t>Released in Summer/Autumn</a:t>
            </a:r>
          </a:p>
          <a:p>
            <a:r>
              <a:rPr lang="en-US"/>
              <a:t>Based on the ACS Benchmark</a:t>
            </a:r>
          </a:p>
          <a:p>
            <a:r>
              <a:rPr lang="en-US"/>
              <a:t>Can be used to review updates provided by the March 1</a:t>
            </a:r>
            <a:r>
              <a:rPr lang="en-US" baseline="30000"/>
              <a:t>st</a:t>
            </a:r>
            <a:r>
              <a:rPr lang="en-US"/>
              <a:t> deadline.</a:t>
            </a:r>
          </a:p>
          <a:p>
            <a:endParaRPr lang="en-US"/>
          </a:p>
          <a:p>
            <a:endParaRPr lang="en-US"/>
          </a:p>
          <a:p>
            <a:endParaRPr lang="en-US"/>
          </a:p>
        </p:txBody>
      </p:sp>
      <p:sp>
        <p:nvSpPr>
          <p:cNvPr id="9" name="Content Placeholder 8">
            <a:extLst>
              <a:ext uri="{FF2B5EF4-FFF2-40B4-BE49-F238E27FC236}">
                <a16:creationId xmlns:a16="http://schemas.microsoft.com/office/drawing/2014/main" id="{69B2AD91-CD83-D022-42FB-9281B87E2551}"/>
              </a:ext>
            </a:extLst>
          </p:cNvPr>
          <p:cNvSpPr>
            <a:spLocks noGrp="1"/>
          </p:cNvSpPr>
          <p:nvPr>
            <p:ph sz="quarter" idx="4"/>
          </p:nvPr>
        </p:nvSpPr>
        <p:spPr/>
        <p:txBody>
          <a:bodyPr/>
          <a:lstStyle/>
          <a:p>
            <a:r>
              <a:rPr lang="en-US"/>
              <a:t>Released in January</a:t>
            </a:r>
          </a:p>
          <a:p>
            <a:r>
              <a:rPr lang="en-US"/>
              <a:t>Based on the BAS Benchmark</a:t>
            </a:r>
          </a:p>
          <a:p>
            <a:r>
              <a:rPr lang="en-US"/>
              <a:t>PVS_23_v2</a:t>
            </a:r>
          </a:p>
          <a:p>
            <a:r>
              <a:rPr lang="en-US"/>
              <a:t>Used for BAS</a:t>
            </a:r>
          </a:p>
        </p:txBody>
      </p:sp>
      <p:sp>
        <p:nvSpPr>
          <p:cNvPr id="2" name="Slide Number Placeholder 1">
            <a:extLst>
              <a:ext uri="{FF2B5EF4-FFF2-40B4-BE49-F238E27FC236}">
                <a16:creationId xmlns:a16="http://schemas.microsoft.com/office/drawing/2014/main" id="{D4AF9E09-3E03-8B98-A5B2-EAACC401AB8F}"/>
              </a:ext>
            </a:extLst>
          </p:cNvPr>
          <p:cNvSpPr>
            <a:spLocks noGrp="1"/>
          </p:cNvSpPr>
          <p:nvPr>
            <p:ph type="sldNum" sz="quarter" idx="10"/>
          </p:nvPr>
        </p:nvSpPr>
        <p:spPr/>
        <p:txBody>
          <a:bodyPr/>
          <a:lstStyle/>
          <a:p>
            <a:fld id="{9D235F08-72FD-47AD-8EEA-814449CB2D48}" type="slidenum">
              <a:rPr lang="en-US" smtClean="0"/>
              <a:t>29</a:t>
            </a:fld>
            <a:endParaRPr lang="en-US"/>
          </a:p>
        </p:txBody>
      </p:sp>
    </p:spTree>
    <p:extLst>
      <p:ext uri="{BB962C8B-B14F-4D97-AF65-F5344CB8AC3E}">
        <p14:creationId xmlns:p14="http://schemas.microsoft.com/office/powerpoint/2010/main" val="420804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 map of the Census Bureau 2010 American Indian Areas"/>
          <p:cNvPicPr>
            <a:picLocks noChangeAspect="1" noChangeArrowheads="1"/>
          </p:cNvPicPr>
          <p:nvPr/>
        </p:nvPicPr>
        <p:blipFill rotWithShape="1">
          <a:blip r:embed="rId3">
            <a:extLst>
              <a:ext uri="{28A0092B-C50C-407E-A947-70E740481C1C}">
                <a14:useLocalDpi xmlns:a14="http://schemas.microsoft.com/office/drawing/2010/main" val="0"/>
              </a:ext>
            </a:extLst>
          </a:blip>
          <a:srcRect t="1293"/>
          <a:stretch/>
        </p:blipFill>
        <p:spPr bwMode="auto">
          <a:xfrm>
            <a:off x="6282556" y="1268736"/>
            <a:ext cx="5676963" cy="4202674"/>
          </a:xfrm>
          <a:prstGeom prst="rect">
            <a:avLst/>
          </a:prstGeom>
          <a:ln>
            <a:noFill/>
          </a:ln>
          <a:effectLst>
            <a:outerShdw algn="tl"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93141" y="1268736"/>
            <a:ext cx="5984640" cy="4351338"/>
          </a:xfrm>
        </p:spPr>
        <p:txBody>
          <a:bodyPr>
            <a:normAutofit/>
          </a:bodyPr>
          <a:lstStyle/>
          <a:p>
            <a:pPr marL="346075" indent="-346075">
              <a:spcAft>
                <a:spcPts val="1000"/>
              </a:spcAft>
            </a:pPr>
            <a:r>
              <a:rPr lang="en-US" b="0" dirty="0"/>
              <a:t>The geography of a tribal nation is defined in many ways by both the federal government and tribal </a:t>
            </a:r>
            <a:r>
              <a:rPr lang="en-US" dirty="0"/>
              <a:t>representatives</a:t>
            </a:r>
            <a:r>
              <a:rPr lang="en-US" b="0" dirty="0"/>
              <a:t>.</a:t>
            </a:r>
          </a:p>
          <a:p>
            <a:pPr marL="346075" indent="-346075"/>
            <a:r>
              <a:rPr lang="en-US" b="0" dirty="0"/>
              <a:t>Census Bureau shapefiles depict official geographic </a:t>
            </a:r>
            <a:r>
              <a:rPr lang="en-US" b="0" i="1" dirty="0"/>
              <a:t>areas</a:t>
            </a:r>
            <a:r>
              <a:rPr lang="en-US" b="0" dirty="0"/>
              <a:t>, not tribes or tribal governments.</a:t>
            </a:r>
          </a:p>
          <a:p>
            <a:endParaRPr lang="en-US" dirty="0"/>
          </a:p>
        </p:txBody>
      </p:sp>
      <p:sp>
        <p:nvSpPr>
          <p:cNvPr id="2" name="Title 1"/>
          <p:cNvSpPr>
            <a:spLocks noGrp="1"/>
          </p:cNvSpPr>
          <p:nvPr>
            <p:ph type="title"/>
          </p:nvPr>
        </p:nvSpPr>
        <p:spPr>
          <a:xfrm>
            <a:off x="711125" y="5210"/>
            <a:ext cx="10515600" cy="1133779"/>
          </a:xfrm>
        </p:spPr>
        <p:txBody>
          <a:bodyPr/>
          <a:lstStyle/>
          <a:p>
            <a:pPr algn="ctr"/>
            <a:r>
              <a:rPr lang="en-US" b="1" dirty="0">
                <a:solidFill>
                  <a:schemeClr val="tx2"/>
                </a:solidFill>
              </a:rPr>
              <a:t>Tribes and Tribal Geography - Mapping</a:t>
            </a:r>
          </a:p>
        </p:txBody>
      </p:sp>
      <p:sp>
        <p:nvSpPr>
          <p:cNvPr id="6" name="Slide Number Placeholder 5">
            <a:extLst>
              <a:ext uri="{FF2B5EF4-FFF2-40B4-BE49-F238E27FC236}">
                <a16:creationId xmlns:a16="http://schemas.microsoft.com/office/drawing/2014/main" id="{48C86E31-8B6A-5FAF-00D6-0ED0C90CF1B7}"/>
              </a:ext>
            </a:extLst>
          </p:cNvPr>
          <p:cNvSpPr>
            <a:spLocks noGrp="1"/>
          </p:cNvSpPr>
          <p:nvPr>
            <p:ph type="sldNum" sz="quarter" idx="4"/>
          </p:nvPr>
        </p:nvSpPr>
        <p:spPr/>
        <p:txBody>
          <a:bodyPr/>
          <a:lstStyle/>
          <a:p>
            <a:fld id="{9D235F08-72FD-47AD-8EEA-814449CB2D48}" type="slidenum">
              <a:rPr lang="en-US" smtClean="0"/>
              <a:t>3</a:t>
            </a:fld>
            <a:endParaRPr lang="en-US"/>
          </a:p>
        </p:txBody>
      </p:sp>
    </p:spTree>
    <p:extLst>
      <p:ext uri="{BB962C8B-B14F-4D97-AF65-F5344CB8AC3E}">
        <p14:creationId xmlns:p14="http://schemas.microsoft.com/office/powerpoint/2010/main" val="3008279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9A62-4518-5450-6144-F2C1415F7923}"/>
              </a:ext>
            </a:extLst>
          </p:cNvPr>
          <p:cNvSpPr>
            <a:spLocks noGrp="1"/>
          </p:cNvSpPr>
          <p:nvPr>
            <p:ph type="title"/>
          </p:nvPr>
        </p:nvSpPr>
        <p:spPr/>
        <p:txBody>
          <a:bodyPr/>
          <a:lstStyle/>
          <a:p>
            <a:pPr algn="ctr"/>
            <a:r>
              <a:rPr lang="en-US" b="1" dirty="0">
                <a:solidFill>
                  <a:schemeClr val="tx2"/>
                </a:solidFill>
              </a:rPr>
              <a:t>Additional Information</a:t>
            </a:r>
          </a:p>
        </p:txBody>
      </p:sp>
      <p:sp>
        <p:nvSpPr>
          <p:cNvPr id="4" name="Content Placeholder 3">
            <a:extLst>
              <a:ext uri="{FF2B5EF4-FFF2-40B4-BE49-F238E27FC236}">
                <a16:creationId xmlns:a16="http://schemas.microsoft.com/office/drawing/2014/main" id="{5D7851C9-5930-517B-D3FB-EC0919AB7989}"/>
              </a:ext>
            </a:extLst>
          </p:cNvPr>
          <p:cNvSpPr>
            <a:spLocks noGrp="1"/>
          </p:cNvSpPr>
          <p:nvPr>
            <p:ph idx="1"/>
          </p:nvPr>
        </p:nvSpPr>
        <p:spPr/>
        <p:txBody>
          <a:bodyPr/>
          <a:lstStyle/>
          <a:p>
            <a:pPr marL="0" indent="0">
              <a:buNone/>
            </a:pPr>
            <a:r>
              <a:rPr lang="en-US" sz="3200" b="1"/>
              <a:t>BAS Website: </a:t>
            </a:r>
            <a:r>
              <a:rPr lang="en-US" b="1">
                <a:hlinkClick r:id="rId3"/>
              </a:rPr>
              <a:t>https://www.census.gov/programs-surveys/bas.html</a:t>
            </a:r>
            <a:endParaRPr lang="en-US" b="1"/>
          </a:p>
          <a:p>
            <a:r>
              <a:rPr lang="en-US"/>
              <a:t>Program information.</a:t>
            </a:r>
          </a:p>
          <a:p>
            <a:r>
              <a:rPr lang="en-US"/>
              <a:t>Program schedule.</a:t>
            </a:r>
          </a:p>
          <a:p>
            <a:r>
              <a:rPr lang="en-US"/>
              <a:t>How-to guides.</a:t>
            </a:r>
          </a:p>
          <a:p>
            <a:r>
              <a:rPr lang="en-US"/>
              <a:t>Reference materials.</a:t>
            </a:r>
          </a:p>
          <a:p>
            <a:r>
              <a:rPr lang="en-US"/>
              <a:t>Events and trainings.</a:t>
            </a:r>
          </a:p>
        </p:txBody>
      </p:sp>
      <p:sp>
        <p:nvSpPr>
          <p:cNvPr id="5" name="Slide Number Placeholder 4">
            <a:extLst>
              <a:ext uri="{FF2B5EF4-FFF2-40B4-BE49-F238E27FC236}">
                <a16:creationId xmlns:a16="http://schemas.microsoft.com/office/drawing/2014/main" id="{D97F572B-B1C1-C0DF-7D52-79ED3A2B91F1}"/>
              </a:ext>
            </a:extLst>
          </p:cNvPr>
          <p:cNvSpPr>
            <a:spLocks noGrp="1"/>
          </p:cNvSpPr>
          <p:nvPr>
            <p:ph type="sldNum" sz="quarter" idx="4"/>
          </p:nvPr>
        </p:nvSpPr>
        <p:spPr/>
        <p:txBody>
          <a:bodyPr/>
          <a:lstStyle/>
          <a:p>
            <a:fld id="{9D235F08-72FD-47AD-8EEA-814449CB2D48}" type="slidenum">
              <a:rPr lang="en-US" smtClean="0"/>
              <a:t>30</a:t>
            </a:fld>
            <a:endParaRPr lang="en-US"/>
          </a:p>
        </p:txBody>
      </p:sp>
    </p:spTree>
    <p:extLst>
      <p:ext uri="{BB962C8B-B14F-4D97-AF65-F5344CB8AC3E}">
        <p14:creationId xmlns:p14="http://schemas.microsoft.com/office/powerpoint/2010/main" val="3301992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0F15E0-041D-36C9-7509-53453A208D7F}"/>
              </a:ext>
            </a:extLst>
          </p:cNvPr>
          <p:cNvSpPr>
            <a:spLocks noGrp="1"/>
          </p:cNvSpPr>
          <p:nvPr>
            <p:ph type="title"/>
          </p:nvPr>
        </p:nvSpPr>
        <p:spPr/>
        <p:txBody>
          <a:bodyPr anchor="ctr">
            <a:normAutofit/>
          </a:bodyPr>
          <a:lstStyle/>
          <a:p>
            <a:pPr algn="ctr"/>
            <a:r>
              <a:rPr lang="en-US" sz="4400">
                <a:solidFill>
                  <a:schemeClr val="tx2"/>
                </a:solidFill>
              </a:rPr>
              <a:t>BAS Website and GUPS Web </a:t>
            </a:r>
            <a:br>
              <a:rPr lang="en-US" sz="4400">
                <a:solidFill>
                  <a:schemeClr val="tx2"/>
                </a:solidFill>
              </a:rPr>
            </a:br>
            <a:r>
              <a:rPr lang="en-US" sz="4400">
                <a:solidFill>
                  <a:schemeClr val="tx2"/>
                </a:solidFill>
              </a:rPr>
              <a:t>Walkthrough</a:t>
            </a:r>
          </a:p>
        </p:txBody>
      </p:sp>
      <p:sp>
        <p:nvSpPr>
          <p:cNvPr id="3" name="Slide Number Placeholder 2">
            <a:extLst>
              <a:ext uri="{FF2B5EF4-FFF2-40B4-BE49-F238E27FC236}">
                <a16:creationId xmlns:a16="http://schemas.microsoft.com/office/drawing/2014/main" id="{A86AA67C-1E02-759B-0DB6-A299A72E2A76}"/>
              </a:ext>
            </a:extLst>
          </p:cNvPr>
          <p:cNvSpPr>
            <a:spLocks noGrp="1"/>
          </p:cNvSpPr>
          <p:nvPr>
            <p:ph type="sldNum" sz="quarter" idx="4"/>
          </p:nvPr>
        </p:nvSpPr>
        <p:spPr/>
        <p:txBody>
          <a:bodyPr/>
          <a:lstStyle/>
          <a:p>
            <a:fld id="{FC63ECC8-719A-498E-B101-491B6A35558E}" type="slidenum">
              <a:rPr lang="en-US" smtClean="0"/>
              <a:pPr/>
              <a:t>31</a:t>
            </a:fld>
            <a:endParaRPr lang="en-US"/>
          </a:p>
        </p:txBody>
      </p:sp>
    </p:spTree>
    <p:extLst>
      <p:ext uri="{BB962C8B-B14F-4D97-AF65-F5344CB8AC3E}">
        <p14:creationId xmlns:p14="http://schemas.microsoft.com/office/powerpoint/2010/main" val="1290742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Any questions?">
            <a:extLst>
              <a:ext uri="{FF2B5EF4-FFF2-40B4-BE49-F238E27FC236}">
                <a16:creationId xmlns:a16="http://schemas.microsoft.com/office/drawing/2014/main" id="{199AAB4F-49BE-432C-B2ED-D58EFFFB9CB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3896" y="2433104"/>
            <a:ext cx="1365110" cy="1365110"/>
          </a:xfrm>
          <a:prstGeom prst="rect">
            <a:avLst/>
          </a:prstGeom>
        </p:spPr>
      </p:pic>
      <p:sp>
        <p:nvSpPr>
          <p:cNvPr id="4" name="Content Placeholder 3">
            <a:extLst>
              <a:ext uri="{FF2B5EF4-FFF2-40B4-BE49-F238E27FC236}">
                <a16:creationId xmlns:a16="http://schemas.microsoft.com/office/drawing/2014/main" id="{A0064F94-EE5D-4A91-92BF-5DB45A276B25}"/>
              </a:ext>
            </a:extLst>
          </p:cNvPr>
          <p:cNvSpPr>
            <a:spLocks noGrp="1"/>
          </p:cNvSpPr>
          <p:nvPr>
            <p:ph sz="half" idx="2"/>
          </p:nvPr>
        </p:nvSpPr>
        <p:spPr>
          <a:xfrm>
            <a:off x="3156405" y="4473707"/>
            <a:ext cx="6400800" cy="1247334"/>
          </a:xfrm>
        </p:spPr>
        <p:txBody>
          <a:bodyPr>
            <a:normAutofit fontScale="25000" lnSpcReduction="20000"/>
          </a:bodyPr>
          <a:lstStyle/>
          <a:p>
            <a:pPr marL="0" indent="0">
              <a:lnSpc>
                <a:spcPct val="100000"/>
              </a:lnSpc>
              <a:buNone/>
            </a:pPr>
            <a:r>
              <a:rPr lang="en-US" sz="2800" dirty="0"/>
              <a:t> </a:t>
            </a:r>
          </a:p>
          <a:p>
            <a:pPr marL="0" indent="0" algn="ctr">
              <a:lnSpc>
                <a:spcPct val="100000"/>
              </a:lnSpc>
              <a:buNone/>
            </a:pPr>
            <a:r>
              <a:rPr lang="en-US" sz="11200" dirty="0">
                <a:hlinkClick r:id="rId5"/>
              </a:rPr>
              <a:t>Victoria.A.Montgomery@census.gov</a:t>
            </a:r>
            <a:endParaRPr lang="en-US" sz="11200" dirty="0"/>
          </a:p>
          <a:p>
            <a:pPr marL="0" indent="0" algn="ctr">
              <a:lnSpc>
                <a:spcPct val="100000"/>
              </a:lnSpc>
              <a:buNone/>
            </a:pPr>
            <a:r>
              <a:rPr lang="en-US" sz="11200" dirty="0"/>
              <a:t>812-218-3147</a:t>
            </a:r>
          </a:p>
        </p:txBody>
      </p:sp>
      <p:sp>
        <p:nvSpPr>
          <p:cNvPr id="3" name="Text Placeholder 2">
            <a:extLst>
              <a:ext uri="{FF2B5EF4-FFF2-40B4-BE49-F238E27FC236}">
                <a16:creationId xmlns:a16="http://schemas.microsoft.com/office/drawing/2014/main" id="{4924FB59-2978-4078-AE68-B8DDEF7571A2}"/>
              </a:ext>
            </a:extLst>
          </p:cNvPr>
          <p:cNvSpPr>
            <a:spLocks noGrp="1"/>
          </p:cNvSpPr>
          <p:nvPr>
            <p:ph type="body" idx="1"/>
          </p:nvPr>
        </p:nvSpPr>
        <p:spPr>
          <a:xfrm>
            <a:off x="2879496" y="1417535"/>
            <a:ext cx="6400800" cy="823912"/>
          </a:xfrm>
        </p:spPr>
        <p:txBody>
          <a:bodyPr>
            <a:normAutofit/>
          </a:bodyPr>
          <a:lstStyle/>
          <a:p>
            <a:pPr algn="ctr"/>
            <a:r>
              <a:rPr lang="en-US" sz="3200" dirty="0">
                <a:latin typeface="+mn-lt"/>
              </a:rPr>
              <a:t>Contact information</a:t>
            </a:r>
          </a:p>
        </p:txBody>
      </p:sp>
      <p:sp>
        <p:nvSpPr>
          <p:cNvPr id="10" name="Title 9">
            <a:extLst>
              <a:ext uri="{FF2B5EF4-FFF2-40B4-BE49-F238E27FC236}">
                <a16:creationId xmlns:a16="http://schemas.microsoft.com/office/drawing/2014/main" id="{AF9DD8EA-1032-4E16-B7D1-23F54ED74066}"/>
              </a:ext>
            </a:extLst>
          </p:cNvPr>
          <p:cNvSpPr>
            <a:spLocks noGrp="1"/>
          </p:cNvSpPr>
          <p:nvPr>
            <p:ph type="title"/>
          </p:nvPr>
        </p:nvSpPr>
        <p:spPr>
          <a:xfrm>
            <a:off x="663711" y="58057"/>
            <a:ext cx="10832370" cy="1063653"/>
          </a:xfrm>
        </p:spPr>
        <p:txBody>
          <a:bodyPr/>
          <a:lstStyle/>
          <a:p>
            <a:pPr algn="ctr"/>
            <a:r>
              <a:rPr lang="en-US" b="1" dirty="0">
                <a:solidFill>
                  <a:schemeClr val="tx2"/>
                </a:solidFill>
              </a:rPr>
              <a:t>Questions?</a:t>
            </a:r>
          </a:p>
        </p:txBody>
      </p:sp>
      <p:sp>
        <p:nvSpPr>
          <p:cNvPr id="2" name="Slide Number Placeholder 1">
            <a:extLst>
              <a:ext uri="{FF2B5EF4-FFF2-40B4-BE49-F238E27FC236}">
                <a16:creationId xmlns:a16="http://schemas.microsoft.com/office/drawing/2014/main" id="{84ED8D3F-CC67-8848-1711-F231FE8DFB60}"/>
              </a:ext>
            </a:extLst>
          </p:cNvPr>
          <p:cNvSpPr>
            <a:spLocks noGrp="1"/>
          </p:cNvSpPr>
          <p:nvPr>
            <p:ph type="sldNum" sz="quarter" idx="11"/>
          </p:nvPr>
        </p:nvSpPr>
        <p:spPr/>
        <p:txBody>
          <a:bodyPr/>
          <a:lstStyle/>
          <a:p>
            <a:fld id="{D9BE9A60-AEED-4D3F-B1DD-208B065E4E2B}" type="slidenum">
              <a:rPr lang="en-US" smtClean="0"/>
              <a:t>32</a:t>
            </a:fld>
            <a:endParaRPr lang="en-US"/>
          </a:p>
        </p:txBody>
      </p:sp>
      <p:sp>
        <p:nvSpPr>
          <p:cNvPr id="5" name="TextBox 4">
            <a:extLst>
              <a:ext uri="{FF2B5EF4-FFF2-40B4-BE49-F238E27FC236}">
                <a16:creationId xmlns:a16="http://schemas.microsoft.com/office/drawing/2014/main" id="{F23EDD85-E0CC-AB6A-E640-16367E47E224}"/>
              </a:ext>
            </a:extLst>
          </p:cNvPr>
          <p:cNvSpPr txBox="1"/>
          <p:nvPr/>
        </p:nvSpPr>
        <p:spPr>
          <a:xfrm>
            <a:off x="2360618" y="2413789"/>
            <a:ext cx="7470763" cy="1815882"/>
          </a:xfrm>
          <a:prstGeom prst="rect">
            <a:avLst/>
          </a:prstGeom>
          <a:noFill/>
        </p:spPr>
        <p:txBody>
          <a:bodyPr wrap="none" rtlCol="0">
            <a:spAutoFit/>
          </a:bodyPr>
          <a:lstStyle/>
          <a:p>
            <a:pPr algn="ctr"/>
            <a:r>
              <a:rPr lang="en-US" sz="2800" dirty="0"/>
              <a:t>Boundary and Annexation Survey (BAS) questions </a:t>
            </a:r>
          </a:p>
          <a:p>
            <a:pPr algn="ctr"/>
            <a:r>
              <a:rPr lang="en-US" sz="2800" dirty="0"/>
              <a:t>Phone: 1-800-972-5651</a:t>
            </a:r>
          </a:p>
          <a:p>
            <a:pPr algn="ctr"/>
            <a:r>
              <a:rPr lang="en-US" sz="2800" dirty="0"/>
              <a:t>Email: </a:t>
            </a:r>
            <a:r>
              <a:rPr lang="en-US" sz="2800" dirty="0">
                <a:hlinkClick r:id="rId6"/>
              </a:rPr>
              <a:t>geo.bas@census.gov</a:t>
            </a:r>
            <a:r>
              <a:rPr lang="en-US" sz="2800" dirty="0"/>
              <a:t> </a:t>
            </a:r>
          </a:p>
          <a:p>
            <a:pPr algn="ctr"/>
            <a:endParaRPr lang="en-US" sz="2800" dirty="0"/>
          </a:p>
        </p:txBody>
      </p:sp>
    </p:spTree>
    <p:extLst>
      <p:ext uri="{BB962C8B-B14F-4D97-AF65-F5344CB8AC3E}">
        <p14:creationId xmlns:p14="http://schemas.microsoft.com/office/powerpoint/2010/main" val="258477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662" y="1114008"/>
            <a:ext cx="11244539" cy="5168737"/>
          </a:xfrm>
        </p:spPr>
        <p:txBody>
          <a:bodyPr vert="horz" lIns="91440" tIns="45720" rIns="91440" bIns="45720" rtlCol="0" anchor="t">
            <a:noAutofit/>
          </a:bodyPr>
          <a:lstStyle/>
          <a:p>
            <a:pPr marL="336550" indent="-336550">
              <a:spcBef>
                <a:spcPts val="600"/>
              </a:spcBef>
              <a:spcAft>
                <a:spcPts val="600"/>
              </a:spcAft>
            </a:pPr>
            <a:r>
              <a:rPr lang="en-US" b="1"/>
              <a:t>1980s</a:t>
            </a:r>
            <a:r>
              <a:rPr lang="en-US"/>
              <a:t>: The Census Bureau developed</a:t>
            </a:r>
            <a:r>
              <a:rPr lang="en-US" b="0"/>
              <a:t> </a:t>
            </a:r>
            <a:r>
              <a:rPr lang="en-US"/>
              <a:t>the Topologically Integrated Geographic Encoding and Referencing database (TIGER) </a:t>
            </a:r>
            <a:r>
              <a:rPr lang="en-US" b="0"/>
              <a:t>as an early geographic information system (GIS)</a:t>
            </a:r>
            <a:r>
              <a:rPr lang="en-US"/>
              <a:t>.</a:t>
            </a:r>
            <a:endParaRPr lang="en-US" b="0">
              <a:cs typeface="Calibri"/>
            </a:endParaRPr>
          </a:p>
          <a:p>
            <a:pPr marL="336550" indent="-336550">
              <a:spcBef>
                <a:spcPts val="600"/>
              </a:spcBef>
              <a:spcAft>
                <a:spcPts val="600"/>
              </a:spcAft>
            </a:pPr>
            <a:r>
              <a:rPr lang="en-US" b="1"/>
              <a:t>1989</a:t>
            </a:r>
            <a:r>
              <a:rPr lang="en-US"/>
              <a:t>: The Census Bureau laid the foundation of tribal geographies in TIGER.</a:t>
            </a:r>
            <a:endParaRPr lang="en-US" b="0">
              <a:cs typeface="Calibri"/>
            </a:endParaRPr>
          </a:p>
          <a:p>
            <a:pPr marL="793750" lvl="4" indent="-336550">
              <a:spcBef>
                <a:spcPts val="400"/>
              </a:spcBef>
              <a:spcAft>
                <a:spcPts val="400"/>
              </a:spcAft>
            </a:pPr>
            <a:r>
              <a:rPr lang="en-US" sz="2400"/>
              <a:t>Federally recognized tribes were asked to review the maps and send corrections.</a:t>
            </a:r>
            <a:endParaRPr lang="en-US" sz="2400">
              <a:cs typeface="Calibri"/>
            </a:endParaRPr>
          </a:p>
          <a:p>
            <a:pPr marL="793750" lvl="4" indent="-336550">
              <a:spcBef>
                <a:spcPts val="400"/>
              </a:spcBef>
              <a:spcAft>
                <a:spcPts val="400"/>
              </a:spcAft>
            </a:pPr>
            <a:r>
              <a:rPr lang="en-US" sz="2400"/>
              <a:t>The corrected maps were given to the Bureau of Indian Affairs (BIA) to certify.</a:t>
            </a:r>
          </a:p>
          <a:p>
            <a:pPr marL="793750" lvl="4" indent="-336550">
              <a:spcBef>
                <a:spcPts val="400"/>
              </a:spcBef>
              <a:spcAft>
                <a:spcPts val="400"/>
              </a:spcAft>
            </a:pPr>
            <a:r>
              <a:rPr lang="en-US" sz="2400">
                <a:cs typeface="Calibri"/>
              </a:rPr>
              <a:t>Certified maps were ingested into TIGER to lay the foundation of tribal geography.</a:t>
            </a:r>
          </a:p>
          <a:p>
            <a:pPr marL="336550" indent="-336550">
              <a:spcBef>
                <a:spcPts val="600"/>
              </a:spcBef>
              <a:spcAft>
                <a:spcPts val="600"/>
              </a:spcAft>
            </a:pPr>
            <a:r>
              <a:rPr lang="en-US" b="1"/>
              <a:t>1990</a:t>
            </a:r>
            <a:r>
              <a:rPr lang="en-US"/>
              <a:t>:</a:t>
            </a:r>
            <a:r>
              <a:rPr lang="en-US" sz="2600"/>
              <a:t> </a:t>
            </a:r>
            <a:r>
              <a:rPr lang="en-US" b="0"/>
              <a:t>TIGER </a:t>
            </a:r>
            <a:r>
              <a:rPr lang="en-US"/>
              <a:t>was</a:t>
            </a:r>
            <a:r>
              <a:rPr lang="en-US" b="0"/>
              <a:t> first used in a decennial </a:t>
            </a:r>
            <a:r>
              <a:rPr lang="en-US"/>
              <a:t>census</a:t>
            </a:r>
            <a:r>
              <a:rPr lang="en-US" b="0"/>
              <a:t>.</a:t>
            </a:r>
            <a:endParaRPr lang="en-US" b="0">
              <a:cs typeface="Calibri"/>
            </a:endParaRPr>
          </a:p>
          <a:p>
            <a:pPr marL="336550" indent="-336550">
              <a:spcAft>
                <a:spcPts val="600"/>
              </a:spcAft>
            </a:pPr>
            <a:r>
              <a:rPr lang="en-US" b="1"/>
              <a:t>Late 1990s to present</a:t>
            </a:r>
            <a:r>
              <a:rPr lang="en-US"/>
              <a:t>: Federally recognized t</a:t>
            </a:r>
            <a:r>
              <a:rPr lang="en-US" b="0"/>
              <a:t>ribes are included in the annual Boundary and Annexation Survey (BAS).</a:t>
            </a:r>
          </a:p>
          <a:p>
            <a:endParaRPr lang="en-US" sz="1600"/>
          </a:p>
        </p:txBody>
      </p:sp>
      <p:sp>
        <p:nvSpPr>
          <p:cNvPr id="7" name="Title 1"/>
          <p:cNvSpPr>
            <a:spLocks noGrp="1"/>
          </p:cNvSpPr>
          <p:nvPr>
            <p:ph type="title"/>
          </p:nvPr>
        </p:nvSpPr>
        <p:spPr>
          <a:xfrm>
            <a:off x="642662" y="136525"/>
            <a:ext cx="10906676" cy="1142416"/>
          </a:xfrm>
        </p:spPr>
        <p:txBody>
          <a:bodyPr>
            <a:noAutofit/>
          </a:bodyPr>
          <a:lstStyle/>
          <a:p>
            <a:pPr algn="ctr"/>
            <a:r>
              <a:rPr lang="en-US" b="1" dirty="0">
                <a:solidFill>
                  <a:schemeClr val="tx2"/>
                </a:solidFill>
              </a:rPr>
              <a:t>Recent History with Tribal Boundaries</a:t>
            </a:r>
          </a:p>
        </p:txBody>
      </p:sp>
      <p:sp>
        <p:nvSpPr>
          <p:cNvPr id="2" name="Slide Number Placeholder 1">
            <a:extLst>
              <a:ext uri="{FF2B5EF4-FFF2-40B4-BE49-F238E27FC236}">
                <a16:creationId xmlns:a16="http://schemas.microsoft.com/office/drawing/2014/main" id="{11C44DAA-11A6-588E-8664-E0DCBC169A27}"/>
              </a:ext>
            </a:extLst>
          </p:cNvPr>
          <p:cNvSpPr>
            <a:spLocks noGrp="1"/>
          </p:cNvSpPr>
          <p:nvPr>
            <p:ph type="sldNum" sz="quarter" idx="4"/>
          </p:nvPr>
        </p:nvSpPr>
        <p:spPr/>
        <p:txBody>
          <a:bodyPr/>
          <a:lstStyle/>
          <a:p>
            <a:fld id="{9D235F08-72FD-47AD-8EEA-814449CB2D48}" type="slidenum">
              <a:rPr lang="en-US" smtClean="0"/>
              <a:t>4</a:t>
            </a:fld>
            <a:endParaRPr lang="en-US"/>
          </a:p>
        </p:txBody>
      </p:sp>
    </p:spTree>
    <p:extLst>
      <p:ext uri="{BB962C8B-B14F-4D97-AF65-F5344CB8AC3E}">
        <p14:creationId xmlns:p14="http://schemas.microsoft.com/office/powerpoint/2010/main" val="328918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289" y="1416196"/>
            <a:ext cx="11280601" cy="4093428"/>
          </a:xfrm>
          <a:prstGeom prst="rect">
            <a:avLst/>
          </a:prstGeom>
        </p:spPr>
        <p:txBody>
          <a:bodyPr wrap="square" lIns="91440" tIns="45720" rIns="91440" bIns="45720" anchor="t">
            <a:spAutoFit/>
          </a:bodyPr>
          <a:lstStyle/>
          <a:p>
            <a:pPr marL="336550" indent="-336550">
              <a:spcAft>
                <a:spcPts val="600"/>
              </a:spcAft>
              <a:buFont typeface="Arial" panose="020B0604020202020204" pitchFamily="34" charset="0"/>
              <a:buChar char="•"/>
            </a:pPr>
            <a:r>
              <a:rPr lang="en-US" sz="2800" dirty="0"/>
              <a:t>Formalized relationship with various </a:t>
            </a:r>
            <a:br>
              <a:rPr lang="en-US" sz="2800" dirty="0"/>
            </a:br>
            <a:r>
              <a:rPr lang="en-US" sz="2800" dirty="0"/>
              <a:t>Memorandum of Understanding (MOU)s </a:t>
            </a:r>
          </a:p>
          <a:p>
            <a:pPr marL="793750" lvl="1" indent="-336550">
              <a:spcAft>
                <a:spcPts val="600"/>
              </a:spcAft>
              <a:buFont typeface="Arial" panose="020B0604020202020204" pitchFamily="34" charset="0"/>
              <a:buChar char="•"/>
            </a:pPr>
            <a:r>
              <a:rPr lang="en-US" sz="2400" dirty="0"/>
              <a:t>A renewed MOU is currently in review.</a:t>
            </a:r>
          </a:p>
          <a:p>
            <a:pPr marL="336550" indent="-336550">
              <a:spcAft>
                <a:spcPts val="600"/>
              </a:spcAft>
              <a:buFont typeface="Arial" panose="020B0604020202020204" pitchFamily="34" charset="0"/>
              <a:buChar char="•"/>
            </a:pPr>
            <a:r>
              <a:rPr lang="en-US" sz="2800" dirty="0"/>
              <a:t>BIA annually publishes the list of federally recognized tribes.</a:t>
            </a:r>
          </a:p>
          <a:p>
            <a:pPr marL="793750" lvl="1" indent="-336550">
              <a:spcAft>
                <a:spcPts val="600"/>
              </a:spcAft>
              <a:buFont typeface="Arial" panose="020B0604020202020204" pitchFamily="34" charset="0"/>
              <a:buChar char="•"/>
            </a:pPr>
            <a:r>
              <a:rPr lang="en-US" sz="2400" dirty="0"/>
              <a:t>BAS relies on BIA legal documentation for authorizing/recognizing reservations and lands taken into trust. </a:t>
            </a:r>
            <a:endParaRPr lang="en-US" sz="2400" dirty="0">
              <a:cs typeface="Calibri"/>
            </a:endParaRPr>
          </a:p>
          <a:p>
            <a:pPr marL="336550" indent="-336550">
              <a:spcAft>
                <a:spcPts val="600"/>
              </a:spcAft>
              <a:buFont typeface="Arial" panose="020B0604020202020204" pitchFamily="34" charset="0"/>
              <a:buChar char="•"/>
            </a:pPr>
            <a:r>
              <a:rPr lang="en-US" sz="2800" dirty="0"/>
              <a:t>Due to the Census Bureau’s commitment to a government-to-government relationship with tribes, BAS does not ingest BIA data directly without receiving tribal input or authorization. </a:t>
            </a:r>
            <a:endParaRPr lang="en-US" sz="3200" dirty="0"/>
          </a:p>
        </p:txBody>
      </p:sp>
      <p:pic>
        <p:nvPicPr>
          <p:cNvPr id="6" name="Picture 6" descr="Triangle graphic depicting relationships between the Tribes, Census Bureau and BIA. The tribes can provide and receive information to/from Census and BIA and the Census and BIA share information they receive from the tribes with each other.">
            <a:extLst>
              <a:ext uri="{FF2B5EF4-FFF2-40B4-BE49-F238E27FC236}">
                <a16:creationId xmlns:a16="http://schemas.microsoft.com/office/drawing/2014/main" id="{20C28066-F655-4759-886D-4C0028D3528D}"/>
              </a:ext>
            </a:extLst>
          </p:cNvPr>
          <p:cNvPicPr>
            <a:picLocks noChangeAspect="1"/>
          </p:cNvPicPr>
          <p:nvPr/>
        </p:nvPicPr>
        <p:blipFill>
          <a:blip r:embed="rId3"/>
          <a:stretch>
            <a:fillRect/>
          </a:stretch>
        </p:blipFill>
        <p:spPr>
          <a:xfrm>
            <a:off x="8401028" y="570487"/>
            <a:ext cx="2845608" cy="2136342"/>
          </a:xfrm>
          <a:prstGeom prst="rect">
            <a:avLst/>
          </a:prstGeom>
        </p:spPr>
      </p:pic>
      <p:sp>
        <p:nvSpPr>
          <p:cNvPr id="2" name="Title 1"/>
          <p:cNvSpPr>
            <a:spLocks noGrp="1"/>
          </p:cNvSpPr>
          <p:nvPr>
            <p:ph type="title" idx="4294967295"/>
          </p:nvPr>
        </p:nvSpPr>
        <p:spPr>
          <a:xfrm>
            <a:off x="473020" y="-1894"/>
            <a:ext cx="11152188" cy="1144763"/>
          </a:xfrm>
        </p:spPr>
        <p:txBody>
          <a:bodyPr>
            <a:normAutofit/>
          </a:bodyPr>
          <a:lstStyle/>
          <a:p>
            <a:pPr algn="ctr"/>
            <a:r>
              <a:rPr lang="en-US" b="1" dirty="0">
                <a:solidFill>
                  <a:schemeClr val="tx2"/>
                </a:solidFill>
              </a:rPr>
              <a:t>Census Bureau and the BIA</a:t>
            </a:r>
          </a:p>
        </p:txBody>
      </p:sp>
      <p:sp>
        <p:nvSpPr>
          <p:cNvPr id="5" name="Slide Number Placeholder 4">
            <a:extLst>
              <a:ext uri="{FF2B5EF4-FFF2-40B4-BE49-F238E27FC236}">
                <a16:creationId xmlns:a16="http://schemas.microsoft.com/office/drawing/2014/main" id="{E14978E5-E0E4-7A67-4528-980E81D276F5}"/>
              </a:ext>
            </a:extLst>
          </p:cNvPr>
          <p:cNvSpPr>
            <a:spLocks noGrp="1"/>
          </p:cNvSpPr>
          <p:nvPr>
            <p:ph type="sldNum" sz="quarter" idx="15"/>
          </p:nvPr>
        </p:nvSpPr>
        <p:spPr/>
        <p:txBody>
          <a:bodyPr/>
          <a:lstStyle/>
          <a:p>
            <a:fld id="{D9BE9A60-AEED-4D3F-B1DD-208B065E4E2B}" type="slidenum">
              <a:rPr lang="en-US" smtClean="0"/>
              <a:t>5</a:t>
            </a:fld>
            <a:endParaRPr lang="en-US"/>
          </a:p>
        </p:txBody>
      </p:sp>
    </p:spTree>
    <p:extLst>
      <p:ext uri="{BB962C8B-B14F-4D97-AF65-F5344CB8AC3E}">
        <p14:creationId xmlns:p14="http://schemas.microsoft.com/office/powerpoint/2010/main" val="9083828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ribal Geographies associated with Federal and States&#10;&#10;Updated in Tribal BAS&#10;Associated with Federally Recognized Tribes: and Associated with State Recognized Tribes. Also shows which are updated in Tribal BAS and/or PSAP&#10;&#10;&#10;"/>
          <p:cNvGraphicFramePr>
            <a:graphicFrameLocks noGrp="1"/>
          </p:cNvGraphicFramePr>
          <p:nvPr>
            <p:extLst>
              <p:ext uri="{D42A27DB-BD31-4B8C-83A1-F6EECF244321}">
                <p14:modId xmlns:p14="http://schemas.microsoft.com/office/powerpoint/2010/main" val="187691436"/>
              </p:ext>
            </p:extLst>
          </p:nvPr>
        </p:nvGraphicFramePr>
        <p:xfrm>
          <a:off x="425380" y="753196"/>
          <a:ext cx="11341239" cy="5096643"/>
        </p:xfrm>
        <a:graphic>
          <a:graphicData uri="http://schemas.openxmlformats.org/drawingml/2006/table">
            <a:tbl>
              <a:tblPr firstRow="1" firstCol="1" bandRow="1">
                <a:tableStyleId>{74C1A8A3-306A-4EB7-A6B1-4F7E0EB9C5D6}</a:tableStyleId>
              </a:tblPr>
              <a:tblGrid>
                <a:gridCol w="1983516">
                  <a:extLst>
                    <a:ext uri="{9D8B030D-6E8A-4147-A177-3AD203B41FA5}">
                      <a16:colId xmlns:a16="http://schemas.microsoft.com/office/drawing/2014/main" val="466845121"/>
                    </a:ext>
                  </a:extLst>
                </a:gridCol>
                <a:gridCol w="4851283">
                  <a:extLst>
                    <a:ext uri="{9D8B030D-6E8A-4147-A177-3AD203B41FA5}">
                      <a16:colId xmlns:a16="http://schemas.microsoft.com/office/drawing/2014/main" val="2094150798"/>
                    </a:ext>
                  </a:extLst>
                </a:gridCol>
                <a:gridCol w="4506440">
                  <a:extLst>
                    <a:ext uri="{9D8B030D-6E8A-4147-A177-3AD203B41FA5}">
                      <a16:colId xmlns:a16="http://schemas.microsoft.com/office/drawing/2014/main" val="873586426"/>
                    </a:ext>
                  </a:extLst>
                </a:gridCol>
              </a:tblGrid>
              <a:tr h="694119">
                <a:tc>
                  <a:txBody>
                    <a:bodyPr/>
                    <a:lstStyle/>
                    <a:p>
                      <a:pPr marL="0" marR="0" algn="ctr">
                        <a:lnSpc>
                          <a:spcPct val="115000"/>
                        </a:lnSpc>
                        <a:spcBef>
                          <a:spcPts val="0"/>
                        </a:spcBef>
                        <a:spcAft>
                          <a:spcPts val="1200"/>
                        </a:spcAft>
                      </a:pPr>
                      <a:endParaRPr lang="en-US" sz="1600">
                        <a:effectLst/>
                      </a:endParaRPr>
                    </a:p>
                  </a:txBody>
                  <a:tcPr marL="68580" marR="68580" marT="0" marB="0">
                    <a:solidFill>
                      <a:srgbClr val="2E75B6"/>
                    </a:solidFill>
                  </a:tcPr>
                </a:tc>
                <a:tc>
                  <a:txBody>
                    <a:bodyPr/>
                    <a:lstStyle/>
                    <a:p>
                      <a:pPr marL="0" marR="0" algn="ctr">
                        <a:lnSpc>
                          <a:spcPct val="115000"/>
                        </a:lnSpc>
                        <a:spcBef>
                          <a:spcPts val="0"/>
                        </a:spcBef>
                        <a:spcAft>
                          <a:spcPts val="1200"/>
                        </a:spcAft>
                      </a:pPr>
                      <a:r>
                        <a:rPr lang="en-US" sz="2000">
                          <a:effectLst/>
                        </a:rPr>
                        <a:t>Updated in Tribal BAS</a:t>
                      </a:r>
                    </a:p>
                  </a:txBody>
                  <a:tcPr marL="68580" marR="68580" marT="0" marB="0">
                    <a:solidFill>
                      <a:srgbClr val="2E75B6"/>
                    </a:solidFill>
                  </a:tcPr>
                </a:tc>
                <a:tc>
                  <a:txBody>
                    <a:bodyPr/>
                    <a:lstStyle/>
                    <a:p>
                      <a:pPr marL="0" marR="0" algn="ctr">
                        <a:lnSpc>
                          <a:spcPct val="115000"/>
                        </a:lnSpc>
                        <a:spcBef>
                          <a:spcPts val="0"/>
                        </a:spcBef>
                        <a:spcAft>
                          <a:spcPts val="1200"/>
                        </a:spcAft>
                      </a:pPr>
                      <a:r>
                        <a:rPr lang="en-US" sz="2000">
                          <a:effectLst/>
                        </a:rPr>
                        <a:t>Updated in Participant Statistical</a:t>
                      </a:r>
                      <a:r>
                        <a:rPr lang="en-US" sz="2000" baseline="0">
                          <a:effectLst/>
                        </a:rPr>
                        <a:t> Areas Program (P</a:t>
                      </a:r>
                      <a:r>
                        <a:rPr lang="en-US" sz="2000">
                          <a:effectLst/>
                        </a:rPr>
                        <a:t>SAP)</a:t>
                      </a:r>
                    </a:p>
                  </a:txBody>
                  <a:tcPr marL="68580" marR="68580" marT="0" marB="0">
                    <a:solidFill>
                      <a:srgbClr val="2E75B6"/>
                    </a:solidFill>
                  </a:tcPr>
                </a:tc>
                <a:extLst>
                  <a:ext uri="{0D108BD9-81ED-4DB2-BD59-A6C34878D82A}">
                    <a16:rowId xmlns:a16="http://schemas.microsoft.com/office/drawing/2014/main" val="4288839277"/>
                  </a:ext>
                </a:extLst>
              </a:tr>
              <a:tr h="2587970">
                <a:tc>
                  <a:txBody>
                    <a:bodyPr/>
                    <a:lstStyle/>
                    <a:p>
                      <a:pPr marL="0" marR="0" algn="ctr">
                        <a:lnSpc>
                          <a:spcPct val="115000"/>
                        </a:lnSpc>
                        <a:spcBef>
                          <a:spcPts val="0"/>
                        </a:spcBef>
                        <a:spcAft>
                          <a:spcPts val="1200"/>
                        </a:spcAft>
                      </a:pPr>
                      <a:r>
                        <a:rPr lang="en-US" sz="2000">
                          <a:effectLst/>
                        </a:rPr>
                        <a:t>Associated with Federally Recognized Tribes</a:t>
                      </a:r>
                    </a:p>
                  </a:txBody>
                  <a:tcPr marL="68580" marR="68580" marT="0" marB="0" anchor="ctr">
                    <a:solidFill>
                      <a:srgbClr val="2E75B6"/>
                    </a:solidFill>
                  </a:tcPr>
                </a:tc>
                <a:tc>
                  <a:txBody>
                    <a:bodyPr/>
                    <a:lstStyle/>
                    <a:p>
                      <a:pPr marL="342900" marR="0" indent="-342900" algn="l">
                        <a:lnSpc>
                          <a:spcPct val="80000"/>
                        </a:lnSpc>
                        <a:spcBef>
                          <a:spcPts val="0"/>
                        </a:spcBef>
                        <a:spcAft>
                          <a:spcPts val="0"/>
                        </a:spcAft>
                        <a:buFont typeface="Arial"/>
                        <a:buChar char="•"/>
                      </a:pPr>
                      <a:endParaRPr lang="en-US" sz="2200">
                        <a:solidFill>
                          <a:srgbClr val="002060"/>
                        </a:solidFill>
                        <a:effectLst/>
                      </a:endParaRPr>
                    </a:p>
                    <a:p>
                      <a:pPr marL="342900" marR="0" lvl="0" indent="-342900" algn="l">
                        <a:lnSpc>
                          <a:spcPct val="80000"/>
                        </a:lnSpc>
                        <a:spcBef>
                          <a:spcPts val="0"/>
                        </a:spcBef>
                        <a:spcAft>
                          <a:spcPts val="0"/>
                        </a:spcAft>
                        <a:buFont typeface="Arial"/>
                        <a:buChar char="•"/>
                      </a:pPr>
                      <a:r>
                        <a:rPr lang="en-US" sz="1800">
                          <a:solidFill>
                            <a:srgbClr val="002060"/>
                          </a:solidFill>
                          <a:effectLst/>
                        </a:rPr>
                        <a:t>Federally Recognized Reservations</a:t>
                      </a:r>
                    </a:p>
                    <a:p>
                      <a:pPr marL="342900" marR="0" lvl="0" indent="-342900" algn="l">
                        <a:lnSpc>
                          <a:spcPct val="80000"/>
                        </a:lnSpc>
                        <a:spcBef>
                          <a:spcPts val="0"/>
                        </a:spcBef>
                        <a:spcAft>
                          <a:spcPts val="0"/>
                        </a:spcAft>
                        <a:buFont typeface="Arial"/>
                        <a:buChar char="•"/>
                      </a:pPr>
                      <a:endParaRPr lang="en-US" sz="1800">
                        <a:solidFill>
                          <a:srgbClr val="002060"/>
                        </a:solidFill>
                        <a:effectLst/>
                      </a:endParaRPr>
                    </a:p>
                    <a:p>
                      <a:pPr marL="342900" marR="0" lvl="0" indent="-342900" algn="l">
                        <a:lnSpc>
                          <a:spcPct val="80000"/>
                        </a:lnSpc>
                        <a:spcBef>
                          <a:spcPts val="0"/>
                        </a:spcBef>
                        <a:spcAft>
                          <a:spcPts val="0"/>
                        </a:spcAft>
                        <a:buFont typeface="Arial"/>
                        <a:buChar char="•"/>
                      </a:pPr>
                      <a:r>
                        <a:rPr lang="en-US" sz="1800">
                          <a:solidFill>
                            <a:srgbClr val="002060"/>
                          </a:solidFill>
                          <a:effectLst/>
                        </a:rPr>
                        <a:t>Federally Recognized Off-Reservation Trust Land</a:t>
                      </a:r>
                    </a:p>
                    <a:p>
                      <a:pPr marL="342900" marR="0" lvl="0" indent="-342900" algn="l">
                        <a:lnSpc>
                          <a:spcPct val="80000"/>
                        </a:lnSpc>
                        <a:spcBef>
                          <a:spcPts val="0"/>
                        </a:spcBef>
                        <a:spcAft>
                          <a:spcPts val="0"/>
                        </a:spcAft>
                        <a:buFont typeface="Arial"/>
                        <a:buChar char="•"/>
                      </a:pPr>
                      <a:endParaRPr lang="en-US" sz="1800">
                        <a:solidFill>
                          <a:srgbClr val="002060"/>
                        </a:solidFill>
                      </a:endParaRPr>
                    </a:p>
                    <a:p>
                      <a:pPr marL="342900" marR="0" lvl="0" indent="-342900" algn="l">
                        <a:lnSpc>
                          <a:spcPct val="80000"/>
                        </a:lnSpc>
                        <a:spcBef>
                          <a:spcPts val="0"/>
                        </a:spcBef>
                        <a:spcAft>
                          <a:spcPts val="0"/>
                        </a:spcAft>
                        <a:buFont typeface="Arial"/>
                        <a:buChar char="•"/>
                      </a:pPr>
                      <a:r>
                        <a:rPr lang="en-US" sz="1800">
                          <a:solidFill>
                            <a:srgbClr val="002060"/>
                          </a:solidFill>
                          <a:effectLst/>
                        </a:rPr>
                        <a:t>Federal Tribal Subdivisions</a:t>
                      </a:r>
                    </a:p>
                    <a:p>
                      <a:pPr marL="342900" marR="0" lvl="0" indent="-342900" algn="l">
                        <a:lnSpc>
                          <a:spcPct val="80000"/>
                        </a:lnSpc>
                        <a:spcBef>
                          <a:spcPts val="0"/>
                        </a:spcBef>
                        <a:spcAft>
                          <a:spcPts val="0"/>
                        </a:spcAft>
                        <a:buFont typeface="Arial"/>
                        <a:buChar char="•"/>
                      </a:pPr>
                      <a:endParaRPr lang="en-US" sz="2000">
                        <a:solidFill>
                          <a:srgbClr val="002060"/>
                        </a:solidFill>
                      </a:endParaRPr>
                    </a:p>
                  </a:txBody>
                  <a:tcPr marL="68580" marR="68580" marT="0" marB="0"/>
                </a:tc>
                <a:tc>
                  <a:txBody>
                    <a:bodyPr/>
                    <a:lstStyle/>
                    <a:p>
                      <a:pPr marL="342900" marR="0" indent="-342900" algn="l">
                        <a:lnSpc>
                          <a:spcPct val="80000"/>
                        </a:lnSpc>
                        <a:spcBef>
                          <a:spcPts val="0"/>
                        </a:spcBef>
                        <a:spcAft>
                          <a:spcPts val="0"/>
                        </a:spcAft>
                        <a:buFont typeface="Arial"/>
                        <a:buChar char="•"/>
                      </a:pPr>
                      <a:endParaRPr lang="en-US" sz="2200">
                        <a:solidFill>
                          <a:schemeClr val="accent2">
                            <a:lumMod val="50000"/>
                          </a:schemeClr>
                        </a:solidFill>
                        <a:effectLst/>
                      </a:endParaRPr>
                    </a:p>
                    <a:p>
                      <a:pPr marL="342900" marR="0" lvl="0" indent="-342900" algn="l">
                        <a:lnSpc>
                          <a:spcPct val="80000"/>
                        </a:lnSpc>
                        <a:spcBef>
                          <a:spcPts val="0"/>
                        </a:spcBef>
                        <a:spcAft>
                          <a:spcPts val="0"/>
                        </a:spcAft>
                        <a:buFont typeface="Arial"/>
                        <a:buChar char="•"/>
                      </a:pPr>
                      <a:r>
                        <a:rPr lang="en-US" sz="1800">
                          <a:solidFill>
                            <a:srgbClr val="843C0C"/>
                          </a:solidFill>
                          <a:effectLst/>
                        </a:rPr>
                        <a:t>Tribal Tracts and Block Groups </a:t>
                      </a:r>
                    </a:p>
                    <a:p>
                      <a:pPr marL="342900" marR="0" lvl="0" indent="-342900" algn="l">
                        <a:lnSpc>
                          <a:spcPct val="80000"/>
                        </a:lnSpc>
                        <a:spcBef>
                          <a:spcPts val="0"/>
                        </a:spcBef>
                        <a:spcAft>
                          <a:spcPts val="0"/>
                        </a:spcAft>
                        <a:buFont typeface="Arial"/>
                        <a:buChar char="•"/>
                      </a:pPr>
                      <a:endParaRPr lang="en-US" sz="1800">
                        <a:solidFill>
                          <a:srgbClr val="843C0C"/>
                        </a:solidFill>
                        <a:effectLst/>
                      </a:endParaRPr>
                    </a:p>
                    <a:p>
                      <a:pPr marL="342900" marR="0" lvl="0" indent="-342900" algn="l">
                        <a:lnSpc>
                          <a:spcPct val="80000"/>
                        </a:lnSpc>
                        <a:spcBef>
                          <a:spcPts val="0"/>
                        </a:spcBef>
                        <a:spcAft>
                          <a:spcPts val="0"/>
                        </a:spcAft>
                        <a:buFont typeface="Arial"/>
                        <a:buChar char="•"/>
                      </a:pPr>
                      <a:r>
                        <a:rPr lang="en-US" sz="1800">
                          <a:solidFill>
                            <a:srgbClr val="843C0C"/>
                          </a:solidFill>
                          <a:effectLst/>
                        </a:rPr>
                        <a:t>Tribal Designated Statistical Areas (TDSAs)</a:t>
                      </a:r>
                    </a:p>
                    <a:p>
                      <a:pPr marL="342900" marR="0" lvl="0" indent="-342900" algn="l">
                        <a:lnSpc>
                          <a:spcPct val="80000"/>
                        </a:lnSpc>
                        <a:spcBef>
                          <a:spcPts val="0"/>
                        </a:spcBef>
                        <a:spcAft>
                          <a:spcPts val="0"/>
                        </a:spcAft>
                        <a:buFont typeface="Arial"/>
                        <a:buChar char="•"/>
                      </a:pPr>
                      <a:endParaRPr lang="en-US" sz="1800">
                        <a:solidFill>
                          <a:srgbClr val="843C0C"/>
                        </a:solidFill>
                      </a:endParaRPr>
                    </a:p>
                    <a:p>
                      <a:pPr marL="342900" marR="0" lvl="0" indent="-342900" algn="l">
                        <a:lnSpc>
                          <a:spcPct val="80000"/>
                        </a:lnSpc>
                        <a:spcBef>
                          <a:spcPts val="0"/>
                        </a:spcBef>
                        <a:spcAft>
                          <a:spcPts val="0"/>
                        </a:spcAft>
                        <a:buFont typeface="Arial"/>
                        <a:buChar char="•"/>
                      </a:pPr>
                      <a:r>
                        <a:rPr lang="en-US" sz="1800">
                          <a:solidFill>
                            <a:srgbClr val="843C0C"/>
                          </a:solidFill>
                          <a:effectLst/>
                        </a:rPr>
                        <a:t>Oklahoma Tribal Statistical Areas (OTSAs)</a:t>
                      </a:r>
                    </a:p>
                    <a:p>
                      <a:pPr marL="342900" marR="0" lvl="0" indent="-342900" algn="l">
                        <a:lnSpc>
                          <a:spcPct val="80000"/>
                        </a:lnSpc>
                        <a:spcBef>
                          <a:spcPts val="0"/>
                        </a:spcBef>
                        <a:spcAft>
                          <a:spcPts val="0"/>
                        </a:spcAft>
                        <a:buFont typeface="Arial"/>
                        <a:buChar char="•"/>
                      </a:pPr>
                      <a:endParaRPr lang="en-US" sz="1800">
                        <a:solidFill>
                          <a:srgbClr val="843C0C"/>
                        </a:solidFill>
                      </a:endParaRPr>
                    </a:p>
                    <a:p>
                      <a:pPr marL="342900" marR="0" lvl="0" indent="-342900" algn="l">
                        <a:lnSpc>
                          <a:spcPct val="80000"/>
                        </a:lnSpc>
                        <a:spcBef>
                          <a:spcPts val="0"/>
                        </a:spcBef>
                        <a:spcAft>
                          <a:spcPts val="0"/>
                        </a:spcAft>
                        <a:buFont typeface="Arial"/>
                        <a:buChar char="•"/>
                      </a:pPr>
                      <a:r>
                        <a:rPr lang="en-US" sz="1800">
                          <a:solidFill>
                            <a:srgbClr val="843C0C"/>
                          </a:solidFill>
                          <a:effectLst/>
                        </a:rPr>
                        <a:t>OTSA Tribal Subdivisions</a:t>
                      </a:r>
                    </a:p>
                    <a:p>
                      <a:pPr marL="342900" marR="0" lvl="0" indent="-342900" algn="l">
                        <a:lnSpc>
                          <a:spcPct val="80000"/>
                        </a:lnSpc>
                        <a:spcBef>
                          <a:spcPts val="0"/>
                        </a:spcBef>
                        <a:spcAft>
                          <a:spcPts val="0"/>
                        </a:spcAft>
                        <a:buFont typeface="Arial"/>
                        <a:buChar char="•"/>
                      </a:pPr>
                      <a:endParaRPr lang="en-US" sz="1800">
                        <a:solidFill>
                          <a:srgbClr val="843C0C"/>
                        </a:solidFill>
                      </a:endParaRPr>
                    </a:p>
                    <a:p>
                      <a:pPr marL="342900" marR="0" lvl="0" indent="-342900" algn="l">
                        <a:lnSpc>
                          <a:spcPct val="80000"/>
                        </a:lnSpc>
                        <a:spcBef>
                          <a:spcPts val="0"/>
                        </a:spcBef>
                        <a:spcAft>
                          <a:spcPts val="0"/>
                        </a:spcAft>
                        <a:buFont typeface="Arial"/>
                        <a:buChar char="•"/>
                      </a:pPr>
                      <a:r>
                        <a:rPr lang="en-US" sz="1800">
                          <a:solidFill>
                            <a:srgbClr val="843C0C"/>
                          </a:solidFill>
                          <a:effectLst/>
                        </a:rPr>
                        <a:t>Alaska Native Village Statistical Areas (ANVSAs)</a:t>
                      </a:r>
                      <a:endParaRPr lang="en-US" sz="1800">
                        <a:solidFill>
                          <a:srgbClr val="843C0C"/>
                        </a:solidFill>
                      </a:endParaRPr>
                    </a:p>
                  </a:txBody>
                  <a:tcPr marL="68580" marR="68580" marT="0" marB="0"/>
                </a:tc>
                <a:extLst>
                  <a:ext uri="{0D108BD9-81ED-4DB2-BD59-A6C34878D82A}">
                    <a16:rowId xmlns:a16="http://schemas.microsoft.com/office/drawing/2014/main" val="1166771430"/>
                  </a:ext>
                </a:extLst>
              </a:tr>
              <a:tr h="1814554">
                <a:tc>
                  <a:txBody>
                    <a:bodyPr/>
                    <a:lstStyle/>
                    <a:p>
                      <a:pPr marL="0" marR="0" algn="ctr">
                        <a:lnSpc>
                          <a:spcPct val="115000"/>
                        </a:lnSpc>
                        <a:spcBef>
                          <a:spcPts val="0"/>
                        </a:spcBef>
                        <a:spcAft>
                          <a:spcPts val="1200"/>
                        </a:spcAft>
                      </a:pPr>
                      <a:r>
                        <a:rPr lang="en-US" sz="2000">
                          <a:effectLst/>
                        </a:rPr>
                        <a:t>Associated with States</a:t>
                      </a:r>
                    </a:p>
                  </a:txBody>
                  <a:tcPr marL="68580" marR="68580" marT="0" marB="0" anchor="ctr">
                    <a:solidFill>
                      <a:srgbClr val="2E75B6"/>
                    </a:solidFill>
                  </a:tcPr>
                </a:tc>
                <a:tc>
                  <a:txBody>
                    <a:bodyPr/>
                    <a:lstStyle/>
                    <a:p>
                      <a:pPr marL="342900" marR="0" indent="-342900" algn="l">
                        <a:lnSpc>
                          <a:spcPct val="80000"/>
                        </a:lnSpc>
                        <a:spcBef>
                          <a:spcPts val="0"/>
                        </a:spcBef>
                        <a:spcAft>
                          <a:spcPts val="0"/>
                        </a:spcAft>
                        <a:buFont typeface="Arial"/>
                        <a:buChar char="•"/>
                      </a:pPr>
                      <a:endParaRPr lang="en-US" sz="2400">
                        <a:solidFill>
                          <a:srgbClr val="002060"/>
                        </a:solidFill>
                        <a:effectLst/>
                      </a:endParaRPr>
                    </a:p>
                    <a:p>
                      <a:pPr marL="342900" marR="0" lvl="0" indent="-342900" algn="l">
                        <a:lnSpc>
                          <a:spcPct val="80000"/>
                        </a:lnSpc>
                        <a:spcBef>
                          <a:spcPts val="0"/>
                        </a:spcBef>
                        <a:spcAft>
                          <a:spcPts val="0"/>
                        </a:spcAft>
                        <a:buFont typeface="Arial"/>
                        <a:buChar char="•"/>
                      </a:pPr>
                      <a:r>
                        <a:rPr lang="en-US" sz="1800">
                          <a:solidFill>
                            <a:srgbClr val="002060"/>
                          </a:solidFill>
                          <a:effectLst/>
                        </a:rPr>
                        <a:t>Hawaiian Home Lands</a:t>
                      </a:r>
                    </a:p>
                  </a:txBody>
                  <a:tcPr marL="68580" marR="68580" marT="0" marB="0"/>
                </a:tc>
                <a:tc>
                  <a:txBody>
                    <a:bodyPr/>
                    <a:lstStyle/>
                    <a:p>
                      <a:pPr marL="0" marR="0" indent="0" algn="l">
                        <a:lnSpc>
                          <a:spcPct val="80000"/>
                        </a:lnSpc>
                        <a:spcBef>
                          <a:spcPts val="0"/>
                        </a:spcBef>
                        <a:spcAft>
                          <a:spcPts val="0"/>
                        </a:spcAft>
                        <a:buFont typeface="Arial"/>
                        <a:buNone/>
                      </a:pPr>
                      <a:endParaRPr lang="en-US" sz="2000">
                        <a:solidFill>
                          <a:srgbClr val="002060"/>
                        </a:solidFill>
                        <a:effectLst/>
                      </a:endParaRPr>
                    </a:p>
                    <a:p>
                      <a:pPr marL="342900" marR="0" indent="-342900" algn="l">
                        <a:lnSpc>
                          <a:spcPct val="80000"/>
                        </a:lnSpc>
                        <a:spcBef>
                          <a:spcPts val="0"/>
                        </a:spcBef>
                        <a:spcAft>
                          <a:spcPts val="0"/>
                        </a:spcAft>
                        <a:buFont typeface="Arial"/>
                        <a:buChar char="•"/>
                      </a:pPr>
                      <a:r>
                        <a:rPr lang="en-US" sz="1800">
                          <a:solidFill>
                            <a:srgbClr val="002060"/>
                          </a:solidFill>
                          <a:effectLst/>
                        </a:rPr>
                        <a:t>State Reservations</a:t>
                      </a:r>
                    </a:p>
                    <a:p>
                      <a:pPr marL="342900" marR="0" indent="-342900" algn="l">
                        <a:lnSpc>
                          <a:spcPct val="80000"/>
                        </a:lnSpc>
                        <a:spcBef>
                          <a:spcPts val="0"/>
                        </a:spcBef>
                        <a:spcAft>
                          <a:spcPts val="0"/>
                        </a:spcAft>
                        <a:buFont typeface="Arial"/>
                        <a:buChar char="•"/>
                      </a:pPr>
                      <a:endParaRPr lang="en-US" sz="1800">
                        <a:solidFill>
                          <a:srgbClr val="002060"/>
                        </a:solidFill>
                        <a:effectLst/>
                      </a:endParaRPr>
                    </a:p>
                    <a:p>
                      <a:pPr marL="342900" marR="0" lvl="0" indent="-342900" algn="l" defTabSz="914400" rtl="0" eaLnBrk="1" fontAlgn="auto" latinLnBrk="0" hangingPunct="1">
                        <a:lnSpc>
                          <a:spcPct val="80000"/>
                        </a:lnSpc>
                        <a:spcBef>
                          <a:spcPts val="0"/>
                        </a:spcBef>
                        <a:spcAft>
                          <a:spcPts val="0"/>
                        </a:spcAft>
                        <a:buClrTx/>
                        <a:buSzTx/>
                        <a:buFont typeface="Arial"/>
                        <a:buChar char="•"/>
                        <a:tabLst/>
                        <a:defRPr/>
                      </a:pPr>
                      <a:r>
                        <a:rPr lang="en-US" sz="1800">
                          <a:solidFill>
                            <a:srgbClr val="002060"/>
                          </a:solidFill>
                          <a:effectLst/>
                        </a:rPr>
                        <a:t>Alaska Native Regional Corporations (ANRCs)</a:t>
                      </a:r>
                    </a:p>
                    <a:p>
                      <a:pPr marL="342900" marR="0" lvl="0" indent="-342900" algn="l" defTabSz="914400" rtl="0" eaLnBrk="1" fontAlgn="auto" latinLnBrk="0" hangingPunct="1">
                        <a:lnSpc>
                          <a:spcPct val="80000"/>
                        </a:lnSpc>
                        <a:spcBef>
                          <a:spcPts val="0"/>
                        </a:spcBef>
                        <a:spcAft>
                          <a:spcPts val="0"/>
                        </a:spcAft>
                        <a:buClrTx/>
                        <a:buSzTx/>
                        <a:buFont typeface="Arial"/>
                        <a:buChar char="•"/>
                        <a:tabLst/>
                        <a:defRPr/>
                      </a:pPr>
                      <a:endParaRPr lang="en-US" sz="1800">
                        <a:solidFill>
                          <a:srgbClr val="002060"/>
                        </a:solidFill>
                        <a:effectLst/>
                      </a:endParaRPr>
                    </a:p>
                    <a:p>
                      <a:pPr marL="342900" marR="0" lvl="0" indent="-342900" algn="l">
                        <a:lnSpc>
                          <a:spcPct val="80000"/>
                        </a:lnSpc>
                        <a:spcBef>
                          <a:spcPts val="0"/>
                        </a:spcBef>
                        <a:spcAft>
                          <a:spcPts val="0"/>
                        </a:spcAft>
                        <a:buFont typeface="Arial"/>
                        <a:buChar char="•"/>
                      </a:pPr>
                      <a:r>
                        <a:rPr lang="en-US" sz="1800">
                          <a:solidFill>
                            <a:srgbClr val="843C0C"/>
                          </a:solidFill>
                          <a:effectLst/>
                        </a:rPr>
                        <a:t>State Designated Tribal Statistical Areas (SDTSAs)</a:t>
                      </a:r>
                      <a:endParaRPr lang="en-US" sz="1800">
                        <a:solidFill>
                          <a:srgbClr val="843C0C"/>
                        </a:solidFill>
                      </a:endParaRPr>
                    </a:p>
                  </a:txBody>
                  <a:tcPr marL="68580" marR="68580" marT="0" marB="0" anchor="ctr"/>
                </a:tc>
                <a:extLst>
                  <a:ext uri="{0D108BD9-81ED-4DB2-BD59-A6C34878D82A}">
                    <a16:rowId xmlns:a16="http://schemas.microsoft.com/office/drawing/2014/main" val="2777919588"/>
                  </a:ext>
                </a:extLst>
              </a:tr>
            </a:tbl>
          </a:graphicData>
        </a:graphic>
      </p:graphicFrame>
      <p:sp>
        <p:nvSpPr>
          <p:cNvPr id="7" name="Title 1"/>
          <p:cNvSpPr>
            <a:spLocks noGrp="1"/>
          </p:cNvSpPr>
          <p:nvPr>
            <p:ph type="title"/>
          </p:nvPr>
        </p:nvSpPr>
        <p:spPr>
          <a:xfrm>
            <a:off x="644435" y="-139146"/>
            <a:ext cx="11341240" cy="1160521"/>
          </a:xfrm>
        </p:spPr>
        <p:txBody>
          <a:bodyPr>
            <a:normAutofit/>
          </a:bodyPr>
          <a:lstStyle/>
          <a:p>
            <a:pPr algn="ctr"/>
            <a:r>
              <a:rPr lang="en-US" b="1" dirty="0">
                <a:solidFill>
                  <a:schemeClr val="tx2"/>
                </a:solidFill>
              </a:rPr>
              <a:t>Tribal Geography in the TIGER/Line Shapefiles</a:t>
            </a:r>
          </a:p>
        </p:txBody>
      </p:sp>
      <p:sp>
        <p:nvSpPr>
          <p:cNvPr id="2" name="Slide Number Placeholder 1">
            <a:extLst>
              <a:ext uri="{FF2B5EF4-FFF2-40B4-BE49-F238E27FC236}">
                <a16:creationId xmlns:a16="http://schemas.microsoft.com/office/drawing/2014/main" id="{8DC25FFC-1A56-3899-519E-8C5DA2D42B73}"/>
              </a:ext>
            </a:extLst>
          </p:cNvPr>
          <p:cNvSpPr>
            <a:spLocks noGrp="1"/>
          </p:cNvSpPr>
          <p:nvPr>
            <p:ph type="sldNum" sz="quarter" idx="4"/>
          </p:nvPr>
        </p:nvSpPr>
        <p:spPr/>
        <p:txBody>
          <a:bodyPr/>
          <a:lstStyle/>
          <a:p>
            <a:fld id="{9D235F08-72FD-47AD-8EEA-814449CB2D48}" type="slidenum">
              <a:rPr lang="en-US" smtClean="0"/>
              <a:t>6</a:t>
            </a:fld>
            <a:endParaRPr lang="en-US"/>
          </a:p>
        </p:txBody>
      </p:sp>
    </p:spTree>
    <p:extLst>
      <p:ext uri="{BB962C8B-B14F-4D97-AF65-F5344CB8AC3E}">
        <p14:creationId xmlns:p14="http://schemas.microsoft.com/office/powerpoint/2010/main" val="135077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570649" y="1531563"/>
            <a:ext cx="10023436" cy="4834171"/>
          </a:xfrm>
        </p:spPr>
        <p:txBody>
          <a:bodyPr vert="horz" lIns="91440" tIns="45720" rIns="91440" bIns="45720" rtlCol="0" anchor="t">
            <a:noAutofit/>
          </a:bodyPr>
          <a:lstStyle/>
          <a:p>
            <a:pPr marL="337820" indent="-337820">
              <a:spcBef>
                <a:spcPct val="0"/>
              </a:spcBef>
              <a:spcAft>
                <a:spcPts val="1200"/>
              </a:spcAft>
            </a:pPr>
            <a:r>
              <a:rPr lang="en-US" altLang="en-US" b="0" dirty="0"/>
              <a:t>Boundaries established </a:t>
            </a:r>
            <a:r>
              <a:rPr lang="en-US" altLang="en-US" dirty="0"/>
              <a:t>or defined by</a:t>
            </a:r>
            <a:r>
              <a:rPr lang="en-US" altLang="en-US" b="0" dirty="0"/>
              <a:t> treaty, statute, and/or executive or court order.</a:t>
            </a:r>
            <a:endParaRPr lang="en-US" altLang="en-US" b="0" dirty="0">
              <a:cs typeface="Calibri"/>
            </a:endParaRPr>
          </a:p>
          <a:p>
            <a:pPr marL="337820" indent="-337820">
              <a:spcBef>
                <a:spcPct val="0"/>
              </a:spcBef>
              <a:spcAft>
                <a:spcPts val="1200"/>
              </a:spcAft>
            </a:pPr>
            <a:r>
              <a:rPr lang="en-US" dirty="0">
                <a:ea typeface="+mn-lt"/>
                <a:cs typeface="+mn-lt"/>
              </a:rPr>
              <a:t>Area set aside by the federal government or a state government for the sovereign use of a particular tribe or tribes.</a:t>
            </a:r>
            <a:endParaRPr lang="en-US" altLang="en-US" dirty="0"/>
          </a:p>
          <a:p>
            <a:pPr marL="337820" indent="-337820">
              <a:spcBef>
                <a:spcPct val="0"/>
              </a:spcBef>
              <a:spcAft>
                <a:spcPts val="1200"/>
              </a:spcAft>
              <a:buFont typeface="Arial" panose="020B0604020202020204" pitchFamily="34" charset="0"/>
              <a:buChar char="•"/>
            </a:pPr>
            <a:r>
              <a:rPr lang="en-US" altLang="en-US" b="0" dirty="0"/>
              <a:t>Since allotment, reservations no longer necessarily match land ownership.</a:t>
            </a:r>
            <a:endParaRPr lang="en-US" altLang="en-US" b="0" dirty="0">
              <a:cs typeface="Calibri"/>
            </a:endParaRPr>
          </a:p>
          <a:p>
            <a:pPr marL="337820" indent="-337820">
              <a:spcBef>
                <a:spcPct val="0"/>
              </a:spcBef>
              <a:spcAft>
                <a:spcPts val="1200"/>
              </a:spcAft>
            </a:pPr>
            <a:r>
              <a:rPr lang="en-US" altLang="en-US" b="0" dirty="0">
                <a:cs typeface="Arial"/>
              </a:rPr>
              <a:t>On-reservation trust lands are </a:t>
            </a:r>
            <a:r>
              <a:rPr lang="en-US" altLang="en-US" dirty="0">
                <a:cs typeface="Arial"/>
              </a:rPr>
              <a:t>not distinguished from other reservation land types in Census Bureau products</a:t>
            </a:r>
            <a:r>
              <a:rPr lang="en-US" altLang="en-US" b="0" dirty="0">
                <a:cs typeface="Arial"/>
              </a:rPr>
              <a:t>.</a:t>
            </a:r>
          </a:p>
          <a:p>
            <a:pPr marL="457200" indent="-457200">
              <a:spcBef>
                <a:spcPct val="0"/>
              </a:spcBef>
              <a:spcAft>
                <a:spcPts val="1200"/>
              </a:spcAft>
              <a:buFont typeface="Arial" panose="020B0604020202020204" pitchFamily="34" charset="0"/>
              <a:buChar char="•"/>
            </a:pPr>
            <a:endParaRPr lang="en-US" altLang="en-US" b="0" dirty="0"/>
          </a:p>
        </p:txBody>
      </p:sp>
      <p:sp>
        <p:nvSpPr>
          <p:cNvPr id="2" name="Title 1">
            <a:extLst>
              <a:ext uri="{FF2B5EF4-FFF2-40B4-BE49-F238E27FC236}">
                <a16:creationId xmlns:a16="http://schemas.microsoft.com/office/drawing/2014/main" id="{A7A8A973-EF52-4F66-8688-D699C35B568B}"/>
              </a:ext>
            </a:extLst>
          </p:cNvPr>
          <p:cNvSpPr>
            <a:spLocks noGrp="1"/>
          </p:cNvSpPr>
          <p:nvPr>
            <p:ph type="title"/>
          </p:nvPr>
        </p:nvSpPr>
        <p:spPr>
          <a:xfrm>
            <a:off x="570649" y="-3055"/>
            <a:ext cx="10515600" cy="1325563"/>
          </a:xfrm>
        </p:spPr>
        <p:txBody>
          <a:bodyPr/>
          <a:lstStyle/>
          <a:p>
            <a:pPr algn="ctr"/>
            <a:r>
              <a:rPr lang="en-US" b="1" dirty="0">
                <a:solidFill>
                  <a:srgbClr val="44546A"/>
                </a:solidFill>
              </a:rPr>
              <a:t>American Indian Reservations</a:t>
            </a:r>
          </a:p>
        </p:txBody>
      </p:sp>
      <p:sp>
        <p:nvSpPr>
          <p:cNvPr id="3" name="Slide Number Placeholder 2">
            <a:extLst>
              <a:ext uri="{FF2B5EF4-FFF2-40B4-BE49-F238E27FC236}">
                <a16:creationId xmlns:a16="http://schemas.microsoft.com/office/drawing/2014/main" id="{8E2BD080-9DF4-9D49-7CAA-32E1D17EF0DF}"/>
              </a:ext>
            </a:extLst>
          </p:cNvPr>
          <p:cNvSpPr>
            <a:spLocks noGrp="1"/>
          </p:cNvSpPr>
          <p:nvPr>
            <p:ph type="sldNum" sz="quarter" idx="4"/>
          </p:nvPr>
        </p:nvSpPr>
        <p:spPr/>
        <p:txBody>
          <a:bodyPr/>
          <a:lstStyle/>
          <a:p>
            <a:fld id="{9D235F08-72FD-47AD-8EEA-814449CB2D48}" type="slidenum">
              <a:rPr lang="en-US" smtClean="0"/>
              <a:t>7</a:t>
            </a:fld>
            <a:endParaRPr lang="en-US"/>
          </a:p>
        </p:txBody>
      </p:sp>
    </p:spTree>
    <p:extLst>
      <p:ext uri="{BB962C8B-B14F-4D97-AF65-F5344CB8AC3E}">
        <p14:creationId xmlns:p14="http://schemas.microsoft.com/office/powerpoint/2010/main" val="382519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Rosebud Indian reservation in dark green, juxtaposed with Rosebud Off-Reservation Trust land in light green. ">
            <a:extLst>
              <a:ext uri="{FF2B5EF4-FFF2-40B4-BE49-F238E27FC236}">
                <a16:creationId xmlns:a16="http://schemas.microsoft.com/office/drawing/2014/main" id="{C2084B08-33B7-4F2D-B728-BF71FB181499}"/>
              </a:ext>
            </a:extLst>
          </p:cNvPr>
          <p:cNvPicPr>
            <a:picLocks noChangeAspect="1"/>
          </p:cNvPicPr>
          <p:nvPr/>
        </p:nvPicPr>
        <p:blipFill>
          <a:blip r:embed="rId3"/>
          <a:stretch>
            <a:fillRect/>
          </a:stretch>
        </p:blipFill>
        <p:spPr>
          <a:xfrm>
            <a:off x="7238210" y="1138705"/>
            <a:ext cx="4734824" cy="5018309"/>
          </a:xfrm>
          <a:prstGeom prst="rect">
            <a:avLst/>
          </a:prstGeom>
        </p:spPr>
      </p:pic>
      <p:sp>
        <p:nvSpPr>
          <p:cNvPr id="68611" name="Rectangle 3"/>
          <p:cNvSpPr>
            <a:spLocks noGrp="1" noChangeArrowheads="1"/>
          </p:cNvSpPr>
          <p:nvPr>
            <p:ph idx="1"/>
          </p:nvPr>
        </p:nvSpPr>
        <p:spPr>
          <a:xfrm>
            <a:off x="435523" y="1138705"/>
            <a:ext cx="7157753" cy="4929586"/>
          </a:xfrm>
        </p:spPr>
        <p:txBody>
          <a:bodyPr vert="horz" lIns="91440" tIns="45720" rIns="91440" bIns="45720" rtlCol="0" anchor="t">
            <a:normAutofit/>
          </a:bodyPr>
          <a:lstStyle/>
          <a:p>
            <a:pPr marL="337820" indent="-337820">
              <a:spcBef>
                <a:spcPts val="0"/>
              </a:spcBef>
              <a:spcAft>
                <a:spcPts val="1200"/>
              </a:spcAft>
            </a:pPr>
            <a:r>
              <a:rPr lang="en-US" altLang="en-US" b="0" dirty="0"/>
              <a:t>Parcels of land for which the United States holds the title in trust for the benefit of a tribe or a specific group of tribes</a:t>
            </a:r>
            <a:r>
              <a:rPr lang="en-US" altLang="en-US" dirty="0"/>
              <a:t>.</a:t>
            </a:r>
            <a:endParaRPr lang="en-US" dirty="0"/>
          </a:p>
          <a:p>
            <a:pPr marL="337820" indent="-337820">
              <a:spcBef>
                <a:spcPts val="0"/>
              </a:spcBef>
              <a:spcAft>
                <a:spcPts val="1200"/>
              </a:spcAft>
            </a:pPr>
            <a:r>
              <a:rPr lang="en-US" altLang="en-US" b="0" dirty="0"/>
              <a:t>Includes most </a:t>
            </a:r>
            <a:r>
              <a:rPr lang="en-US" altLang="en-US" b="0" dirty="0">
                <a:ea typeface="+mn-lt"/>
                <a:cs typeface="+mn-lt"/>
              </a:rPr>
              <a:t>t</a:t>
            </a:r>
            <a:r>
              <a:rPr lang="en-US" dirty="0">
                <a:ea typeface="+mn-lt"/>
                <a:cs typeface="+mn-lt"/>
              </a:rPr>
              <a:t>ribal or individual tribal member ownership.</a:t>
            </a:r>
            <a:endParaRPr lang="en-US" altLang="en-US" b="0" dirty="0">
              <a:cs typeface="Calibri"/>
            </a:endParaRPr>
          </a:p>
          <a:p>
            <a:pPr marL="337820" indent="-337820">
              <a:spcBef>
                <a:spcPts val="0"/>
              </a:spcBef>
              <a:spcAft>
                <a:spcPts val="1200"/>
              </a:spcAft>
            </a:pPr>
            <a:r>
              <a:rPr lang="en-US" altLang="en-US" b="0" dirty="0">
                <a:cs typeface="Arial"/>
              </a:rPr>
              <a:t>Does not include restricted fee lands or fee simple lands.</a:t>
            </a:r>
            <a:r>
              <a:rPr lang="en-US" altLang="en-US" dirty="0">
                <a:cs typeface="Arial"/>
              </a:rPr>
              <a:t> </a:t>
            </a:r>
            <a:endParaRPr lang="en-US" altLang="en-US" dirty="0">
              <a:cs typeface="Calibri" panose="020F0502020204030204"/>
            </a:endParaRPr>
          </a:p>
          <a:p>
            <a:pPr marL="337820" indent="-337820">
              <a:spcBef>
                <a:spcPts val="0"/>
              </a:spcBef>
              <a:spcAft>
                <a:spcPts val="1200"/>
              </a:spcAft>
              <a:buFont typeface="Arial" panose="020B0604020202020204" pitchFamily="34" charset="0"/>
              <a:buChar char="•"/>
            </a:pPr>
            <a:r>
              <a:rPr lang="en-US" altLang="en-US" b="0" dirty="0">
                <a:cs typeface="Arial"/>
              </a:rPr>
              <a:t>Individual or tribal ownership.</a:t>
            </a:r>
            <a:r>
              <a:rPr lang="en-US" altLang="en-US" dirty="0">
                <a:cs typeface="Arial"/>
              </a:rPr>
              <a:t> </a:t>
            </a:r>
            <a:endParaRPr lang="en-US" altLang="en-US" b="0" dirty="0">
              <a:cs typeface="Arial" charset="0"/>
            </a:endParaRPr>
          </a:p>
          <a:p>
            <a:pPr marL="337820" indent="-337820">
              <a:spcBef>
                <a:spcPts val="0"/>
              </a:spcBef>
              <a:spcAft>
                <a:spcPts val="1200"/>
              </a:spcAft>
            </a:pPr>
            <a:r>
              <a:rPr lang="en-US" altLang="en-US" b="0" dirty="0">
                <a:cs typeface="Arial"/>
              </a:rPr>
              <a:t>“On-” or “Off”-reservation.</a:t>
            </a:r>
            <a:r>
              <a:rPr lang="en-US" altLang="en-US" dirty="0">
                <a:cs typeface="Arial"/>
              </a:rPr>
              <a:t> </a:t>
            </a:r>
            <a:endParaRPr lang="en-US" altLang="en-US" b="0" dirty="0">
              <a:cs typeface="Arial" charset="0"/>
            </a:endParaRPr>
          </a:p>
          <a:p>
            <a:pPr marL="337820" indent="-337820">
              <a:spcBef>
                <a:spcPts val="0"/>
              </a:spcBef>
              <a:spcAft>
                <a:spcPts val="1200"/>
              </a:spcAft>
              <a:buFont typeface="Arial" panose="020B0604020202020204" pitchFamily="34" charset="0"/>
              <a:buChar char="•"/>
            </a:pPr>
            <a:r>
              <a:rPr lang="en-US" altLang="en-US" b="0" dirty="0">
                <a:cs typeface="Arial"/>
              </a:rPr>
              <a:t>Surface and/or subsurface rights.</a:t>
            </a:r>
            <a:endParaRPr lang="en-US" altLang="en-US" dirty="0">
              <a:cs typeface="Arial"/>
            </a:endParaRPr>
          </a:p>
        </p:txBody>
      </p:sp>
      <p:sp>
        <p:nvSpPr>
          <p:cNvPr id="2" name="Title 1">
            <a:extLst>
              <a:ext uri="{FF2B5EF4-FFF2-40B4-BE49-F238E27FC236}">
                <a16:creationId xmlns:a16="http://schemas.microsoft.com/office/drawing/2014/main" id="{96950A2D-F072-4A7A-9E75-FA1E48521E73}"/>
              </a:ext>
            </a:extLst>
          </p:cNvPr>
          <p:cNvSpPr>
            <a:spLocks noGrp="1"/>
          </p:cNvSpPr>
          <p:nvPr>
            <p:ph type="title"/>
          </p:nvPr>
        </p:nvSpPr>
        <p:spPr>
          <a:xfrm>
            <a:off x="435523" y="0"/>
            <a:ext cx="10515600" cy="1325563"/>
          </a:xfrm>
        </p:spPr>
        <p:txBody>
          <a:bodyPr/>
          <a:lstStyle/>
          <a:p>
            <a:pPr algn="ctr"/>
            <a:r>
              <a:rPr lang="en-US" b="1" dirty="0">
                <a:solidFill>
                  <a:srgbClr val="44546A"/>
                </a:solidFill>
              </a:rPr>
              <a:t>Trust Lands</a:t>
            </a:r>
          </a:p>
        </p:txBody>
      </p:sp>
      <p:sp>
        <p:nvSpPr>
          <p:cNvPr id="5" name="Slide Number Placeholder 4">
            <a:extLst>
              <a:ext uri="{FF2B5EF4-FFF2-40B4-BE49-F238E27FC236}">
                <a16:creationId xmlns:a16="http://schemas.microsoft.com/office/drawing/2014/main" id="{F5C25807-0D1B-E09D-0766-79A7B3B82D9F}"/>
              </a:ext>
            </a:extLst>
          </p:cNvPr>
          <p:cNvSpPr>
            <a:spLocks noGrp="1"/>
          </p:cNvSpPr>
          <p:nvPr>
            <p:ph type="sldNum" sz="quarter" idx="4"/>
          </p:nvPr>
        </p:nvSpPr>
        <p:spPr/>
        <p:txBody>
          <a:bodyPr/>
          <a:lstStyle/>
          <a:p>
            <a:fld id="{9D235F08-72FD-47AD-8EEA-814449CB2D48}" type="slidenum">
              <a:rPr lang="en-US" smtClean="0"/>
              <a:t>8</a:t>
            </a:fld>
            <a:endParaRPr lang="en-US"/>
          </a:p>
        </p:txBody>
      </p:sp>
    </p:spTree>
    <p:extLst>
      <p:ext uri="{BB962C8B-B14F-4D97-AF65-F5344CB8AC3E}">
        <p14:creationId xmlns:p14="http://schemas.microsoft.com/office/powerpoint/2010/main" val="285463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Spirit Lake Reservation, divided into four tribal subdivisions.  ">
            <a:extLst>
              <a:ext uri="{FF2B5EF4-FFF2-40B4-BE49-F238E27FC236}">
                <a16:creationId xmlns:a16="http://schemas.microsoft.com/office/drawing/2014/main" id="{14EB521E-3C8C-4A43-947F-7B8FABB3DB5F}"/>
              </a:ext>
            </a:extLst>
          </p:cNvPr>
          <p:cNvPicPr>
            <a:picLocks noChangeAspect="1"/>
          </p:cNvPicPr>
          <p:nvPr/>
        </p:nvPicPr>
        <p:blipFill>
          <a:blip r:embed="rId3"/>
          <a:stretch>
            <a:fillRect/>
          </a:stretch>
        </p:blipFill>
        <p:spPr>
          <a:xfrm>
            <a:off x="6096000" y="1163424"/>
            <a:ext cx="5806011" cy="4555093"/>
          </a:xfrm>
          <a:prstGeom prst="rect">
            <a:avLst/>
          </a:prstGeom>
        </p:spPr>
      </p:pic>
      <p:sp>
        <p:nvSpPr>
          <p:cNvPr id="3" name="Rectangle 2">
            <a:extLst>
              <a:ext uri="{FF2B5EF4-FFF2-40B4-BE49-F238E27FC236}">
                <a16:creationId xmlns:a16="http://schemas.microsoft.com/office/drawing/2014/main" id="{2F076F27-C162-4990-913D-9E5DE97CFCB5}"/>
              </a:ext>
            </a:extLst>
          </p:cNvPr>
          <p:cNvSpPr/>
          <p:nvPr/>
        </p:nvSpPr>
        <p:spPr>
          <a:xfrm>
            <a:off x="667995" y="1139483"/>
            <a:ext cx="5564202" cy="4555093"/>
          </a:xfrm>
          <a:prstGeom prst="rect">
            <a:avLst/>
          </a:prstGeom>
        </p:spPr>
        <p:txBody>
          <a:bodyPr wrap="square" lIns="91440" tIns="45720" rIns="91440" bIns="45720" anchor="t">
            <a:spAutoFit/>
          </a:bodyPr>
          <a:lstStyle/>
          <a:p>
            <a:pPr marL="337820" indent="-337820">
              <a:spcAft>
                <a:spcPts val="600"/>
              </a:spcAft>
              <a:buFont typeface="Arial" panose="020B0604020202020204" pitchFamily="34" charset="0"/>
              <a:buChar char="•"/>
            </a:pPr>
            <a:r>
              <a:rPr lang="en-US" sz="2800" dirty="0">
                <a:ea typeface="Calibri" panose="020F0502020204030204" pitchFamily="34" charset="0"/>
              </a:rPr>
              <a:t>Legal administrative subdivisions of federally recognized reservations and off-reservation trust lands.</a:t>
            </a:r>
            <a:endParaRPr lang="en-US" dirty="0"/>
          </a:p>
          <a:p>
            <a:pPr marL="337820" indent="-337820">
              <a:spcAft>
                <a:spcPts val="600"/>
              </a:spcAft>
              <a:buFont typeface="Arial" panose="020B0604020202020204" pitchFamily="34" charset="0"/>
              <a:buChar char="•"/>
            </a:pPr>
            <a:r>
              <a:rPr lang="en-US" sz="2800" dirty="0"/>
              <a:t>Not all federal reservations have tribal subdivisions.</a:t>
            </a:r>
            <a:endParaRPr lang="en-US" sz="2800" dirty="0">
              <a:cs typeface="Calibri"/>
            </a:endParaRPr>
          </a:p>
          <a:p>
            <a:pPr marL="337820" indent="-337820">
              <a:spcAft>
                <a:spcPts val="600"/>
              </a:spcAft>
              <a:buFont typeface="Arial" panose="020B0604020202020204" pitchFamily="34" charset="0"/>
              <a:buChar char="•"/>
            </a:pPr>
            <a:r>
              <a:rPr lang="en-US" sz="2800" dirty="0"/>
              <a:t>Can only exist on the reservation and off-reservation trust land; </a:t>
            </a:r>
            <a:br>
              <a:rPr lang="en-US" sz="2800" dirty="0"/>
            </a:br>
            <a:r>
              <a:rPr lang="en-US" sz="2800" dirty="0"/>
              <a:t>but do not always cover the entire reservation and trust land.</a:t>
            </a:r>
            <a:endParaRPr lang="en-US" sz="2800" dirty="0">
              <a:cs typeface="Calibri"/>
            </a:endParaRPr>
          </a:p>
        </p:txBody>
      </p:sp>
      <p:sp>
        <p:nvSpPr>
          <p:cNvPr id="2" name="Title 1">
            <a:extLst>
              <a:ext uri="{FF2B5EF4-FFF2-40B4-BE49-F238E27FC236}">
                <a16:creationId xmlns:a16="http://schemas.microsoft.com/office/drawing/2014/main" id="{EC06C476-B15C-4079-A4A1-4BF7910C0C44}"/>
              </a:ext>
            </a:extLst>
          </p:cNvPr>
          <p:cNvSpPr>
            <a:spLocks noGrp="1"/>
          </p:cNvSpPr>
          <p:nvPr>
            <p:ph type="title"/>
          </p:nvPr>
        </p:nvSpPr>
        <p:spPr>
          <a:xfrm>
            <a:off x="667995" y="0"/>
            <a:ext cx="10515600" cy="1325563"/>
          </a:xfrm>
        </p:spPr>
        <p:txBody>
          <a:bodyPr/>
          <a:lstStyle/>
          <a:p>
            <a:pPr algn="ctr"/>
            <a:r>
              <a:rPr lang="en-US" b="1" dirty="0">
                <a:solidFill>
                  <a:srgbClr val="44546A"/>
                </a:solidFill>
              </a:rPr>
              <a:t>Tribal Subdivisions</a:t>
            </a:r>
          </a:p>
        </p:txBody>
      </p:sp>
      <p:sp>
        <p:nvSpPr>
          <p:cNvPr id="6" name="Slide Number Placeholder 5">
            <a:extLst>
              <a:ext uri="{FF2B5EF4-FFF2-40B4-BE49-F238E27FC236}">
                <a16:creationId xmlns:a16="http://schemas.microsoft.com/office/drawing/2014/main" id="{F0775E97-7CB6-1E9A-1844-E55F62A13CB5}"/>
              </a:ext>
            </a:extLst>
          </p:cNvPr>
          <p:cNvSpPr>
            <a:spLocks noGrp="1"/>
          </p:cNvSpPr>
          <p:nvPr>
            <p:ph type="sldNum" sz="quarter" idx="4"/>
          </p:nvPr>
        </p:nvSpPr>
        <p:spPr/>
        <p:txBody>
          <a:bodyPr/>
          <a:lstStyle/>
          <a:p>
            <a:fld id="{9D235F08-72FD-47AD-8EEA-814449CB2D48}" type="slidenum">
              <a:rPr lang="en-US" smtClean="0"/>
              <a:t>9</a:t>
            </a:fld>
            <a:endParaRPr lang="en-US"/>
          </a:p>
        </p:txBody>
      </p:sp>
    </p:spTree>
    <p:extLst>
      <p:ext uri="{BB962C8B-B14F-4D97-AF65-F5344CB8AC3E}">
        <p14:creationId xmlns:p14="http://schemas.microsoft.com/office/powerpoint/2010/main" val="1746869821"/>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F75BC"/>
      </a:accent1>
      <a:accent2>
        <a:srgbClr val="283891"/>
      </a:accent2>
      <a:accent3>
        <a:srgbClr val="B3D479"/>
      </a:accent3>
      <a:accent4>
        <a:srgbClr val="8CC63F"/>
      </a:accent4>
      <a:accent5>
        <a:srgbClr val="0B9444"/>
      </a:accent5>
      <a:accent6>
        <a:srgbClr val="FCC948"/>
      </a:accent6>
      <a:hlink>
        <a:srgbClr val="6F3B5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_PowerPoint_Template_with_header_graphic" id="{AE436B91-365E-4CA0-A4CE-B0235F9D5F04}" vid="{2589B815-412C-440F-87EC-51E60E4924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13" ma:contentTypeDescription="Create a new document." ma:contentTypeScope="" ma:versionID="5e54f98e8783da1bcc75e13e8ea562a3">
  <xsd:schema xmlns:xsd="http://www.w3.org/2001/XMLSchema" xmlns:xs="http://www.w3.org/2001/XMLSchema" xmlns:p="http://schemas.microsoft.com/office/2006/metadata/properties" xmlns:ns3="caecc2cd-c125-47bb-b7d8-61f5602bf9df" xmlns:ns4="f42af4b1-c551-450a-9f89-76df0847d194" targetNamespace="http://schemas.microsoft.com/office/2006/metadata/properties" ma:root="true" ma:fieldsID="767f4790038c9a5e86e5d054bbf689e3" ns3:_="" ns4:_="">
    <xsd:import namespace="caecc2cd-c125-47bb-b7d8-61f5602bf9df"/>
    <xsd:import namespace="f42af4b1-c551-450a-9f89-76df0847d1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Locatio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42af4b1-c551-450a-9f89-76df0847d194" xsi:nil="true"/>
  </documentManagement>
</p:properties>
</file>

<file path=customXml/itemProps1.xml><?xml version="1.0" encoding="utf-8"?>
<ds:datastoreItem xmlns:ds="http://schemas.openxmlformats.org/officeDocument/2006/customXml" ds:itemID="{9E8DA72E-DB1E-4327-8D40-93643D8253BF}">
  <ds:schemaRefs>
    <ds:schemaRef ds:uri="http://schemas.microsoft.com/sharepoint/v3/contenttype/forms"/>
  </ds:schemaRefs>
</ds:datastoreItem>
</file>

<file path=customXml/itemProps2.xml><?xml version="1.0" encoding="utf-8"?>
<ds:datastoreItem xmlns:ds="http://schemas.openxmlformats.org/officeDocument/2006/customXml" ds:itemID="{9386854A-7A5E-4A62-A5D5-508524972754}">
  <ds:schemaRefs>
    <ds:schemaRef ds:uri="caecc2cd-c125-47bb-b7d8-61f5602bf9df"/>
    <ds:schemaRef ds:uri="f42af4b1-c551-450a-9f89-76df0847d1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AA39CF-D7D9-4771-8E1C-2A97DB921C1B}">
  <ds:schemaRefs>
    <ds:schemaRef ds:uri="caecc2cd-c125-47bb-b7d8-61f5602bf9df"/>
    <ds:schemaRef ds:uri="f42af4b1-c551-450a-9f89-76df0847d1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aa716f1-e559-41ce-a530-47d18313c603}" enabled="0" method="" siteId="{3aa716f1-e559-41ce-a530-47d18313c603}" removed="1"/>
</clbl:labelList>
</file>

<file path=docProps/app.xml><?xml version="1.0" encoding="utf-8"?>
<Properties xmlns="http://schemas.openxmlformats.org/officeDocument/2006/extended-properties" xmlns:vt="http://schemas.openxmlformats.org/officeDocument/2006/docPropsVTypes">
  <TotalTime>49</TotalTime>
  <Words>1602</Words>
  <Application>Microsoft Office PowerPoint</Application>
  <PresentationFormat>Widescreen</PresentationFormat>
  <Paragraphs>303</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vt:lpstr>
      <vt:lpstr>Calibri</vt:lpstr>
      <vt:lpstr>Calibri Light</vt:lpstr>
      <vt:lpstr>Segoe UI</vt:lpstr>
      <vt:lpstr>1_Office Theme</vt:lpstr>
      <vt:lpstr>Boundary and Annexation Survey  </vt:lpstr>
      <vt:lpstr>Agenda</vt:lpstr>
      <vt:lpstr>Tribes and Tribal Geography - Mapping</vt:lpstr>
      <vt:lpstr>Recent History with Tribal Boundaries</vt:lpstr>
      <vt:lpstr>Census Bureau and the BIA</vt:lpstr>
      <vt:lpstr>Tribal Geography in the TIGER/Line Shapefiles</vt:lpstr>
      <vt:lpstr>American Indian Reservations</vt:lpstr>
      <vt:lpstr>Trust Lands</vt:lpstr>
      <vt:lpstr>Tribal Subdivisions</vt:lpstr>
      <vt:lpstr>Geographic Relationships</vt:lpstr>
      <vt:lpstr>Tribal Boundary and Annexation Survey (TBAS)</vt:lpstr>
      <vt:lpstr>Purpose of BAS</vt:lpstr>
      <vt:lpstr>Benefits of Participation</vt:lpstr>
      <vt:lpstr>Geographies Eligible for Tribal BAS</vt:lpstr>
      <vt:lpstr>Geographies Not Eligible for Tribal BAS</vt:lpstr>
      <vt:lpstr>BAS Timeline</vt:lpstr>
      <vt:lpstr>Annual Response Email</vt:lpstr>
      <vt:lpstr>BAS Online Form</vt:lpstr>
      <vt:lpstr>Response Viewer</vt:lpstr>
      <vt:lpstr>Boundary Review</vt:lpstr>
      <vt:lpstr>Boundary Review</vt:lpstr>
      <vt:lpstr>Boundary Review</vt:lpstr>
      <vt:lpstr>Boundary Review</vt:lpstr>
      <vt:lpstr>Legal Documentation</vt:lpstr>
      <vt:lpstr>Submission Methods</vt:lpstr>
      <vt:lpstr>Submission Methods</vt:lpstr>
      <vt:lpstr>Response Methods</vt:lpstr>
      <vt:lpstr>Returning Updates</vt:lpstr>
      <vt:lpstr>Products</vt:lpstr>
      <vt:lpstr>Additional Information</vt:lpstr>
      <vt:lpstr>BAS Website and GUPS Web  Walkthrough</vt:lpstr>
      <vt:lpstr>Questions?</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Boundary and Annexation Survey</dc:title>
  <dc:creator>Madeline Sovich (CENSUS/GEO FED)</dc:creator>
  <cp:lastModifiedBy>Victoria A Montgomery (CENSUS/GEO FED)</cp:lastModifiedBy>
  <cp:revision>5</cp:revision>
  <dcterms:created xsi:type="dcterms:W3CDTF">2024-01-23T17:53:24Z</dcterms:created>
  <dcterms:modified xsi:type="dcterms:W3CDTF">2024-04-30T17:38:37Z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